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Fruktur"/>
      <p:regular r:id="rId12"/>
    </p:embeddedFont>
    <p:embeddedFont>
      <p:font typeface="Happy Monkey"/>
      <p:regular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HappyMonkey-regular.fntdata"/><Relationship Id="rId12" Type="http://schemas.openxmlformats.org/officeDocument/2006/relationships/font" Target="fonts/Fruktur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16c31bd21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16c31bd21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16c31bd21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16c31bd21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16c31bd21_0_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16c31bd21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458be720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458be720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458be720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458be720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458be720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458be720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youtube.com/watch?v=dOkyKyVFnSs" TargetMode="External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youtube.com/watch?v=3bKuoH8CkFc" TargetMode="External"/><Relationship Id="rId4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2059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44575"/>
            <a:ext cx="8520600" cy="109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ruktur"/>
                <a:ea typeface="Fruktur"/>
                <a:cs typeface="Fruktur"/>
                <a:sym typeface="Fruktur"/>
              </a:rPr>
              <a:t>SEL Family Activity (K-2)</a:t>
            </a:r>
            <a:endParaRPr>
              <a:latin typeface="Fruktur"/>
              <a:ea typeface="Fruktur"/>
              <a:cs typeface="Fruktur"/>
              <a:sym typeface="Fruktur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310325" y="2007275"/>
            <a:ext cx="4037100" cy="792600"/>
          </a:xfrm>
          <a:prstGeom prst="rect">
            <a:avLst/>
          </a:prstGeom>
          <a:solidFill>
            <a:srgbClr val="F37AC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Fruktur"/>
                <a:ea typeface="Fruktur"/>
                <a:cs typeface="Fruktur"/>
                <a:sym typeface="Fruktur"/>
              </a:rPr>
              <a:t>Week of April 27, 2020</a:t>
            </a:r>
            <a:endParaRPr>
              <a:solidFill>
                <a:srgbClr val="000000"/>
              </a:solidFill>
              <a:latin typeface="Fruktur"/>
              <a:ea typeface="Fruktur"/>
              <a:cs typeface="Fruktur"/>
              <a:sym typeface="Fruktur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75" y="3234450"/>
            <a:ext cx="9144000" cy="10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Fruktur"/>
                <a:ea typeface="Fruktur"/>
                <a:cs typeface="Fruktur"/>
                <a:sym typeface="Fruktur"/>
              </a:rPr>
              <a:t>Identifying Feelings</a:t>
            </a:r>
            <a:endParaRPr sz="6000">
              <a:latin typeface="Fruktur"/>
              <a:ea typeface="Fruktur"/>
              <a:cs typeface="Fruktur"/>
              <a:sym typeface="Fruktu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122575" y="276550"/>
            <a:ext cx="5834400" cy="4486200"/>
          </a:xfrm>
          <a:prstGeom prst="rect">
            <a:avLst/>
          </a:prstGeom>
          <a:solidFill>
            <a:srgbClr val="F2059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6077000" y="276550"/>
            <a:ext cx="2927100" cy="4486200"/>
          </a:xfrm>
          <a:prstGeom prst="rect">
            <a:avLst/>
          </a:prstGeom>
          <a:solidFill>
            <a:srgbClr val="F37AC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Think:</a:t>
            </a:r>
            <a:endParaRPr b="1" sz="30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How does a person’s face change based on their emotion?</a:t>
            </a:r>
            <a:br>
              <a:rPr b="1" lang="en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</a:br>
            <a:br>
              <a:rPr b="1" lang="en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</a:br>
            <a:r>
              <a:rPr b="1" lang="en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How does a person’s body change based on their emotion?</a:t>
            </a:r>
            <a:endParaRPr b="1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Which of these emotions are you feeling the most right now?</a:t>
            </a:r>
            <a:endParaRPr b="1" sz="30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63" name="Google Shape;63;p14" title="Inside Out: Guessing the feelings.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800" y="570200"/>
            <a:ext cx="5238325" cy="39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/>
          <p:nvPr/>
        </p:nvSpPr>
        <p:spPr>
          <a:xfrm>
            <a:off x="122575" y="252463"/>
            <a:ext cx="5834400" cy="4486200"/>
          </a:xfrm>
          <a:prstGeom prst="rect">
            <a:avLst/>
          </a:prstGeom>
          <a:solidFill>
            <a:srgbClr val="F2059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/>
        </p:nvSpPr>
        <p:spPr>
          <a:xfrm>
            <a:off x="91825" y="276550"/>
            <a:ext cx="5895900" cy="44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 u="sng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Activity:</a:t>
            </a:r>
            <a:endParaRPr b="1" sz="3600" u="sng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Fold a piece of paper in half 2 times. Write one of the following emotions in each square: happy, sad, worried, angry. Draw a picture of yourself showing each emotion.</a:t>
            </a:r>
            <a:endParaRPr b="1" sz="3600" u="sng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4125" y="610825"/>
            <a:ext cx="3289877" cy="4386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2C544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119900" y="4719000"/>
            <a:ext cx="1789500" cy="4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latin typeface="Happy Monkey"/>
                <a:ea typeface="Happy Monkey"/>
                <a:cs typeface="Happy Monkey"/>
                <a:sym typeface="Happy Monkey"/>
              </a:rPr>
              <a:t>©TheSocialEmotionalTeacher</a:t>
            </a:r>
            <a:endParaRPr sz="85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559350" y="444575"/>
            <a:ext cx="8013300" cy="12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200">
                <a:solidFill>
                  <a:schemeClr val="dk1"/>
                </a:solidFill>
                <a:latin typeface="Fruktur"/>
                <a:ea typeface="Fruktur"/>
                <a:cs typeface="Fruktur"/>
                <a:sym typeface="Fruktur"/>
              </a:rPr>
              <a:t>SEL Family Activity (3-5)</a:t>
            </a:r>
            <a:endParaRPr/>
          </a:p>
        </p:txBody>
      </p:sp>
      <p:sp>
        <p:nvSpPr>
          <p:cNvPr id="77" name="Google Shape;77;p16"/>
          <p:cNvSpPr txBox="1"/>
          <p:nvPr/>
        </p:nvSpPr>
        <p:spPr>
          <a:xfrm>
            <a:off x="2723725" y="2000850"/>
            <a:ext cx="3842400" cy="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  <a:highlight>
                  <a:srgbClr val="F3DC9C"/>
                </a:highlight>
                <a:latin typeface="Fruktur"/>
                <a:ea typeface="Fruktur"/>
                <a:cs typeface="Fruktur"/>
                <a:sym typeface="Fruktur"/>
              </a:rPr>
              <a:t>Week of April 27, 2020</a:t>
            </a:r>
            <a:endParaRPr>
              <a:highlight>
                <a:srgbClr val="F3DC9C"/>
              </a:highlight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0" y="3144000"/>
            <a:ext cx="9144000" cy="10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>
                <a:solidFill>
                  <a:schemeClr val="dk1"/>
                </a:solidFill>
                <a:latin typeface="Fruktur"/>
                <a:ea typeface="Fruktur"/>
                <a:cs typeface="Fruktur"/>
                <a:sym typeface="Fruktur"/>
              </a:rPr>
              <a:t>Managing </a:t>
            </a:r>
            <a:r>
              <a:rPr lang="en" sz="6000">
                <a:solidFill>
                  <a:schemeClr val="dk1"/>
                </a:solidFill>
                <a:latin typeface="Fruktur"/>
                <a:ea typeface="Fruktur"/>
                <a:cs typeface="Fruktur"/>
                <a:sym typeface="Fruktur"/>
              </a:rPr>
              <a:t>Emotions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/>
          <p:nvPr/>
        </p:nvSpPr>
        <p:spPr>
          <a:xfrm>
            <a:off x="122575" y="276550"/>
            <a:ext cx="5834400" cy="4486200"/>
          </a:xfrm>
          <a:prstGeom prst="rect">
            <a:avLst/>
          </a:prstGeom>
          <a:solidFill>
            <a:srgbClr val="F2C54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7"/>
          <p:cNvSpPr txBox="1"/>
          <p:nvPr/>
        </p:nvSpPr>
        <p:spPr>
          <a:xfrm>
            <a:off x="6077000" y="276550"/>
            <a:ext cx="2927100" cy="4486200"/>
          </a:xfrm>
          <a:prstGeom prst="rect">
            <a:avLst/>
          </a:prstGeom>
          <a:solidFill>
            <a:srgbClr val="F3DC9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Think:</a:t>
            </a:r>
            <a:endParaRPr b="1" sz="24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Have you ever gotten so mad that you turned a small problem into a big problem?</a:t>
            </a:r>
            <a:endParaRPr sz="13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Have you felt sad or embarrassed after having a big reaction to a small problem?</a:t>
            </a:r>
            <a:endParaRPr sz="13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What does it mean to “flip your lid”?</a:t>
            </a:r>
            <a:endParaRPr sz="13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How do our brains work to keep us safe?</a:t>
            </a:r>
            <a:endParaRPr sz="13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What can you do if you’re about to “flip your lid”?</a:t>
            </a:r>
            <a:endParaRPr b="1" sz="30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descr="Simple, easy-to-understand whiteboard animation to help early Elementary-aged children gain an understanding of the way their brains work to recognize and manage their emotions.  This is intended as a beginning resource to help children, parents, educators, and those who work with children to encourage mindfulness, empathy, and emotional regulation.&#10;&#10;The Hand/Brain Model included in the video is a concept by Dr. Dan Siegel.  More information on &quot;Flipping your Lid&quot; and the Hand/Brain model can be found at www.drdansiegel.com.  You can check out a great video here:  https://youtu.be/vESKrzvgA40.&#10;&#10;&#10;Other excellent resources include:&#10;&#10;Zones of Regulation:  www.zonesofregulation.com&#10;Mind UP: www.mindup.org&#10;&#10;California Department of Education - Social Emotional Development:  http://www.cde.ca.gov/sp/cd/re/itf09socemodev.asp&#10;&#10;Developing Self Regulating Learners:  http://www.pearsoncanada.ca/media/highered-showcase/multi-product-showcase/butler-preface.pdf&#10;&#10;Mindful Schools:  www.mindfulschools.org&#10;&#10;Building Resilience in Children:  http://www.heysigmund.com/building-resilience-children/&#10;&#10;Calm, Alert and Learning: https://self-reg.ca/self-reg/books/calm-alert-learning/" id="85" name="Google Shape;85;p17" title="Why Do We Lose Control of Our Emotions?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275" y="467725"/>
            <a:ext cx="5472376" cy="410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/>
          <p:nvPr/>
        </p:nvSpPr>
        <p:spPr>
          <a:xfrm>
            <a:off x="122575" y="100300"/>
            <a:ext cx="5664000" cy="4838700"/>
          </a:xfrm>
          <a:prstGeom prst="rect">
            <a:avLst/>
          </a:prstGeom>
          <a:solidFill>
            <a:srgbClr val="F2C54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 u="sng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Activity:</a:t>
            </a:r>
            <a:endParaRPr b="1" sz="3600" u="sng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 u="sng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Write about a time you “flipped your lid.” What happened? What could you have done differently to stay calm?</a:t>
            </a:r>
            <a:endParaRPr b="1" sz="3600" u="sng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6625" y="100300"/>
            <a:ext cx="3131168" cy="483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