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Fruktur"/>
      <p:regular r:id="rId12"/>
    </p:embeddedFont>
    <p:embeddedFont>
      <p:font typeface="Happy Monkey"/>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appyMonkey-regular.fntdata"/><Relationship Id="rId12" Type="http://schemas.openxmlformats.org/officeDocument/2006/relationships/font" Target="fonts/Fruktu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16c31bd2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16c31bd2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16c31bd21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16c31bd2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16c31bd21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16c31bd2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458be720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458be72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458be720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458be720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458be72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458be72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AazOs7Q8ARY"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px9CzSZsa0Y"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C4EC"/>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09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Fruktur"/>
                <a:ea typeface="Fruktur"/>
                <a:cs typeface="Fruktur"/>
                <a:sym typeface="Fruktur"/>
              </a:rPr>
              <a:t>SEL Family Activity (K-2)</a:t>
            </a:r>
            <a:endParaRPr>
              <a:latin typeface="Fruktur"/>
              <a:ea typeface="Fruktur"/>
              <a:cs typeface="Fruktur"/>
              <a:sym typeface="Fruktur"/>
            </a:endParaRPr>
          </a:p>
        </p:txBody>
      </p:sp>
      <p:sp>
        <p:nvSpPr>
          <p:cNvPr id="55" name="Google Shape;55;p13"/>
          <p:cNvSpPr txBox="1"/>
          <p:nvPr>
            <p:ph idx="1" type="subTitle"/>
          </p:nvPr>
        </p:nvSpPr>
        <p:spPr>
          <a:xfrm>
            <a:off x="2310325" y="2007275"/>
            <a:ext cx="4037100" cy="792600"/>
          </a:xfrm>
          <a:prstGeom prst="rect">
            <a:avLst/>
          </a:prstGeom>
          <a:solidFill>
            <a:srgbClr val="11C4EC"/>
          </a:solid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Fruktur"/>
                <a:ea typeface="Fruktur"/>
                <a:cs typeface="Fruktur"/>
                <a:sym typeface="Fruktur"/>
              </a:rPr>
              <a:t>Week of June 8, 2020</a:t>
            </a:r>
            <a:endParaRPr>
              <a:solidFill>
                <a:srgbClr val="000000"/>
              </a:solidFill>
              <a:latin typeface="Fruktur"/>
              <a:ea typeface="Fruktur"/>
              <a:cs typeface="Fruktur"/>
              <a:sym typeface="Fruktur"/>
            </a:endParaRPr>
          </a:p>
        </p:txBody>
      </p:sp>
      <p:sp>
        <p:nvSpPr>
          <p:cNvPr id="56" name="Google Shape;56;p13"/>
          <p:cNvSpPr txBox="1"/>
          <p:nvPr/>
        </p:nvSpPr>
        <p:spPr>
          <a:xfrm>
            <a:off x="50" y="3234450"/>
            <a:ext cx="9144000" cy="10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Fruktur"/>
                <a:ea typeface="Fruktur"/>
                <a:cs typeface="Fruktur"/>
                <a:sym typeface="Fruktur"/>
              </a:rPr>
              <a:t>Getting Along with Others</a:t>
            </a:r>
            <a:endParaRPr sz="6000">
              <a:latin typeface="Fruktur"/>
              <a:ea typeface="Fruktur"/>
              <a:cs typeface="Fruktur"/>
              <a:sym typeface="Fruktur"/>
            </a:endParaRPr>
          </a:p>
        </p:txBody>
      </p:sp>
      <p:sp>
        <p:nvSpPr>
          <p:cNvPr id="57" name="Google Shape;57;p13"/>
          <p:cNvSpPr txBox="1"/>
          <p:nvPr/>
        </p:nvSpPr>
        <p:spPr>
          <a:xfrm>
            <a:off x="50" y="4686525"/>
            <a:ext cx="3000000" cy="38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solidFill>
                  <a:schemeClr val="dk1"/>
                </a:solidFill>
                <a:latin typeface="Happy Monkey"/>
                <a:ea typeface="Happy Monkey"/>
                <a:cs typeface="Happy Monkey"/>
                <a:sym typeface="Happy Monkey"/>
              </a:rPr>
              <a:t>©TheSocialEmotionalTeacher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p:nvPr/>
        </p:nvSpPr>
        <p:spPr>
          <a:xfrm>
            <a:off x="122575" y="276550"/>
            <a:ext cx="5834400" cy="4486200"/>
          </a:xfrm>
          <a:prstGeom prst="rect">
            <a:avLst/>
          </a:prstGeom>
          <a:solidFill>
            <a:srgbClr val="11C4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6077000" y="276550"/>
            <a:ext cx="2927100" cy="4486200"/>
          </a:xfrm>
          <a:prstGeom prst="rect">
            <a:avLst/>
          </a:prstGeom>
          <a:solidFill>
            <a:srgbClr val="11C4EC"/>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Did Howard know how to get along with his friends?</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What did he learn from his grandma?</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What are the 4 rules to get along with others?</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Do:</a:t>
            </a:r>
            <a:endParaRPr b="1" sz="30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Help Howard figure out how to help others get along at the end of the video. </a:t>
            </a:r>
            <a:endParaRPr b="1" sz="3000">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http://www.wedolisten.org  &#10;15 free fun, educator endorsed Howard B. Wigglebottom videos, songs, interactive questions, posters and more. We help young children be better listeners, learn important life lessons and feel good about themselves." id="64" name="Google Shape;64;p14" title="Getting Along (with captions)">
            <a:hlinkClick r:id="rId3"/>
          </p:cNvPr>
          <p:cNvPicPr preferRelativeResize="0"/>
          <p:nvPr/>
        </p:nvPicPr>
        <p:blipFill>
          <a:blip r:embed="rId4">
            <a:alphaModFix/>
          </a:blip>
          <a:stretch>
            <a:fillRect/>
          </a:stretch>
        </p:blipFill>
        <p:spPr>
          <a:xfrm>
            <a:off x="289500" y="592350"/>
            <a:ext cx="5381825" cy="403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154950" y="383500"/>
            <a:ext cx="5895900" cy="4486200"/>
          </a:xfrm>
          <a:prstGeom prst="rect">
            <a:avLst/>
          </a:prstGeom>
          <a:solidFill>
            <a:srgbClr val="11C4EC"/>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Write/Draw about a time you used one of the 4 rules for getting along:</a:t>
            </a:r>
            <a:endParaRPr b="1" sz="3000">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t/>
            </a:r>
            <a:endParaRPr b="1" sz="3000">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1800" u="sng">
                <a:solidFill>
                  <a:schemeClr val="dk1"/>
                </a:solidFill>
                <a:latin typeface="Happy Monkey"/>
                <a:ea typeface="Happy Monkey"/>
                <a:cs typeface="Happy Monkey"/>
                <a:sym typeface="Happy Monkey"/>
              </a:rPr>
              <a:t>Review the Rules:</a:t>
            </a:r>
            <a:endParaRPr b="1" sz="1800" u="sng">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1.</a:t>
            </a:r>
            <a:r>
              <a:rPr b="1" lang="en" sz="1800">
                <a:solidFill>
                  <a:schemeClr val="dk1"/>
                </a:solidFill>
                <a:latin typeface="Happy Monkey"/>
                <a:ea typeface="Happy Monkey"/>
                <a:cs typeface="Happy Monkey"/>
                <a:sym typeface="Happy Monkey"/>
              </a:rPr>
              <a:t>Everyone needs to have a say</a:t>
            </a:r>
            <a:endParaRPr b="1" sz="18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2.</a:t>
            </a:r>
            <a:r>
              <a:rPr b="1" lang="en" sz="1800">
                <a:solidFill>
                  <a:schemeClr val="dk1"/>
                </a:solidFill>
                <a:latin typeface="Happy Monkey"/>
                <a:ea typeface="Happy Monkey"/>
                <a:cs typeface="Happy Monkey"/>
                <a:sym typeface="Happy Monkey"/>
              </a:rPr>
              <a:t>Everyone needs to have a turn</a:t>
            </a:r>
            <a:endParaRPr b="1" sz="18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3.</a:t>
            </a:r>
            <a:r>
              <a:rPr b="1" lang="en" sz="1800">
                <a:solidFill>
                  <a:schemeClr val="dk1"/>
                </a:solidFill>
                <a:latin typeface="Happy Monkey"/>
                <a:ea typeface="Happy Monkey"/>
                <a:cs typeface="Happy Monkey"/>
                <a:sym typeface="Happy Monkey"/>
              </a:rPr>
              <a:t>Everyone gets to be right</a:t>
            </a:r>
            <a:endParaRPr b="1" sz="18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4.</a:t>
            </a:r>
            <a:r>
              <a:rPr b="1" lang="en" sz="1800">
                <a:solidFill>
                  <a:schemeClr val="dk1"/>
                </a:solidFill>
                <a:latin typeface="Happy Monkey"/>
                <a:ea typeface="Happy Monkey"/>
                <a:cs typeface="Happy Monkey"/>
                <a:sym typeface="Happy Monkey"/>
              </a:rPr>
              <a:t>Apologize</a:t>
            </a:r>
            <a:endParaRPr b="1" sz="3600" u="sng">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p:txBody>
      </p:sp>
      <p:pic>
        <p:nvPicPr>
          <p:cNvPr id="70" name="Google Shape;70;p15"/>
          <p:cNvPicPr preferRelativeResize="0"/>
          <p:nvPr/>
        </p:nvPicPr>
        <p:blipFill>
          <a:blip r:embed="rId3">
            <a:alphaModFix/>
          </a:blip>
          <a:stretch>
            <a:fillRect/>
          </a:stretch>
        </p:blipFill>
        <p:spPr>
          <a:xfrm>
            <a:off x="6050850" y="1261150"/>
            <a:ext cx="3046874" cy="3046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C4EC"/>
        </a:solidFill>
      </p:bgPr>
    </p:bg>
    <p:spTree>
      <p:nvGrpSpPr>
        <p:cNvPr id="74" name="Shape 74"/>
        <p:cNvGrpSpPr/>
        <p:nvPr/>
      </p:nvGrpSpPr>
      <p:grpSpPr>
        <a:xfrm>
          <a:off x="0" y="0"/>
          <a:ext cx="0" cy="0"/>
          <a:chOff x="0" y="0"/>
          <a:chExt cx="0" cy="0"/>
        </a:xfrm>
      </p:grpSpPr>
      <p:sp>
        <p:nvSpPr>
          <p:cNvPr id="75" name="Google Shape;75;p16"/>
          <p:cNvSpPr txBox="1"/>
          <p:nvPr/>
        </p:nvSpPr>
        <p:spPr>
          <a:xfrm>
            <a:off x="119900" y="4719000"/>
            <a:ext cx="1789500" cy="42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latin typeface="Happy Monkey"/>
                <a:ea typeface="Happy Monkey"/>
                <a:cs typeface="Happy Monkey"/>
                <a:sym typeface="Happy Monkey"/>
              </a:rPr>
              <a:t>©TheSocialEmotionalTeacher</a:t>
            </a:r>
            <a:endParaRPr sz="850">
              <a:latin typeface="Happy Monkey"/>
              <a:ea typeface="Happy Monkey"/>
              <a:cs typeface="Happy Monkey"/>
              <a:sym typeface="Happy Monkey"/>
            </a:endParaRPr>
          </a:p>
          <a:p>
            <a:pPr indent="0" lvl="0" marL="0" rtl="0" algn="l">
              <a:spcBef>
                <a:spcPts val="0"/>
              </a:spcBef>
              <a:spcAft>
                <a:spcPts val="0"/>
              </a:spcAft>
              <a:buNone/>
            </a:pPr>
            <a:r>
              <a:t/>
            </a:r>
            <a:endParaRPr>
              <a:latin typeface="Happy Monkey"/>
              <a:ea typeface="Happy Monkey"/>
              <a:cs typeface="Happy Monkey"/>
              <a:sym typeface="Happy Monkey"/>
            </a:endParaRPr>
          </a:p>
        </p:txBody>
      </p:sp>
      <p:sp>
        <p:nvSpPr>
          <p:cNvPr id="76" name="Google Shape;76;p16"/>
          <p:cNvSpPr txBox="1"/>
          <p:nvPr/>
        </p:nvSpPr>
        <p:spPr>
          <a:xfrm>
            <a:off x="559350" y="444575"/>
            <a:ext cx="8013300" cy="120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chemeClr val="dk1"/>
                </a:solidFill>
                <a:latin typeface="Fruktur"/>
                <a:ea typeface="Fruktur"/>
                <a:cs typeface="Fruktur"/>
                <a:sym typeface="Fruktur"/>
              </a:rPr>
              <a:t>SEL Family Activity (3-5)</a:t>
            </a:r>
            <a:endParaRPr/>
          </a:p>
        </p:txBody>
      </p:sp>
      <p:sp>
        <p:nvSpPr>
          <p:cNvPr id="77" name="Google Shape;77;p16"/>
          <p:cNvSpPr txBox="1"/>
          <p:nvPr/>
        </p:nvSpPr>
        <p:spPr>
          <a:xfrm>
            <a:off x="2723725" y="2000850"/>
            <a:ext cx="3842400" cy="5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100">
                <a:solidFill>
                  <a:schemeClr val="dk1"/>
                </a:solidFill>
                <a:highlight>
                  <a:srgbClr val="11C4EC"/>
                </a:highlight>
                <a:latin typeface="Fruktur"/>
                <a:ea typeface="Fruktur"/>
                <a:cs typeface="Fruktur"/>
                <a:sym typeface="Fruktur"/>
              </a:rPr>
              <a:t>Week of June 8, 2020</a:t>
            </a:r>
            <a:endParaRPr sz="1700">
              <a:highlight>
                <a:srgbClr val="11C4EC"/>
              </a:highlight>
            </a:endParaRPr>
          </a:p>
        </p:txBody>
      </p:sp>
      <p:sp>
        <p:nvSpPr>
          <p:cNvPr id="78" name="Google Shape;78;p16"/>
          <p:cNvSpPr txBox="1"/>
          <p:nvPr/>
        </p:nvSpPr>
        <p:spPr>
          <a:xfrm>
            <a:off x="1728550" y="3153725"/>
            <a:ext cx="6167700" cy="10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6000">
                <a:solidFill>
                  <a:schemeClr val="dk1"/>
                </a:solidFill>
                <a:latin typeface="Fruktur"/>
                <a:ea typeface="Fruktur"/>
                <a:cs typeface="Fruktur"/>
                <a:sym typeface="Fruktur"/>
              </a:rPr>
              <a:t>Growth Mindset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p:nvPr/>
        </p:nvSpPr>
        <p:spPr>
          <a:xfrm>
            <a:off x="122575" y="276550"/>
            <a:ext cx="5834400" cy="4486200"/>
          </a:xfrm>
          <a:prstGeom prst="rect">
            <a:avLst/>
          </a:prstGeom>
          <a:solidFill>
            <a:srgbClr val="11C4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6077000" y="276550"/>
            <a:ext cx="2927100" cy="4563900"/>
          </a:xfrm>
          <a:prstGeom prst="rect">
            <a:avLst/>
          </a:prstGeom>
          <a:solidFill>
            <a:srgbClr val="11C4EC"/>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2400">
                <a:solidFill>
                  <a:schemeClr val="dk1"/>
                </a:solidFill>
                <a:latin typeface="Happy Monkey"/>
                <a:ea typeface="Happy Monkey"/>
                <a:cs typeface="Happy Monkey"/>
                <a:sym typeface="Happy Monkey"/>
              </a:rPr>
              <a:t>Think:</a:t>
            </a:r>
            <a:endParaRPr b="1" sz="24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is a growth mindset?</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How did Michael Jordan have a growth mindset?</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Why would coaches want someone with a growth mindset?</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is the difference between a growth mindset and a fixed mindset?</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How did Carson, the 5</a:t>
            </a:r>
            <a:r>
              <a:rPr baseline="30000" lang="en" sz="1250">
                <a:solidFill>
                  <a:schemeClr val="dk1"/>
                </a:solidFill>
                <a:latin typeface="Happy Monkey"/>
                <a:ea typeface="Happy Monkey"/>
                <a:cs typeface="Happy Monkey"/>
                <a:sym typeface="Happy Monkey"/>
              </a:rPr>
              <a:t>th</a:t>
            </a:r>
            <a:r>
              <a:rPr lang="en" sz="1250">
                <a:solidFill>
                  <a:schemeClr val="dk1"/>
                </a:solidFill>
                <a:latin typeface="Happy Monkey"/>
                <a:ea typeface="Happy Monkey"/>
                <a:cs typeface="Happy Monkey"/>
                <a:sym typeface="Happy Monkey"/>
              </a:rPr>
              <a:t> grader speaking in the video, use a growth mindset in reading?</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How can you have the mindset of a champion?</a:t>
            </a:r>
            <a:endParaRPr b="1" sz="3000">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Carson Byblow is a 5th grade student who goes to the Anglo American School of Sofia in Bulgaria. He was born in Belgrade, Serbia but is from Canada. Funny thing is he has never lived in Canada but have visited many times. Carson loves to play football, basketball and hangout with his friends and family. He speaks a little of Bulgarian and is fluent in English. He wrote his talk about growth and fixed mindsets because he has struggled with for his long life of ten years. &quot;The Mindset of a Champion&quot; - Carson Byblow is a 5th grade student who goes to the Anglo American School of Sofia in Bulgaria. He was born in Belgrade, Serbia but is from Canada. Funny thing is he has never lived in Canada but have visited many times. Carson loves to play football, basketball and hangout with his friends and family. He speaks a little of Bulgarian and is fluent in English. He wrote his talk about growth and fixed mindsets because he has struggled with for his long life of ten years. This talk was given at a TEDx event using the TED conference format but independently organized by a local community. Learn more at https://www.ted.com/tedx" id="85" name="Google Shape;85;p17" title="The Mindset of a Champion | Carson Byblow | TEDxYouth@AASSofia">
            <a:hlinkClick r:id="rId3"/>
          </p:cNvPr>
          <p:cNvPicPr preferRelativeResize="0"/>
          <p:nvPr/>
        </p:nvPicPr>
        <p:blipFill>
          <a:blip r:embed="rId4">
            <a:alphaModFix/>
          </a:blip>
          <a:stretch>
            <a:fillRect/>
          </a:stretch>
        </p:blipFill>
        <p:spPr>
          <a:xfrm>
            <a:off x="235775" y="467700"/>
            <a:ext cx="5504850" cy="412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p:nvPr/>
        </p:nvSpPr>
        <p:spPr>
          <a:xfrm>
            <a:off x="122575" y="100300"/>
            <a:ext cx="4952100" cy="4838700"/>
          </a:xfrm>
          <a:prstGeom prst="rect">
            <a:avLst/>
          </a:prstGeom>
          <a:solidFill>
            <a:srgbClr val="11C4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Write about something you can’t do YET, and come up with some steps to get closer to achieving it.  </a:t>
            </a:r>
            <a:endParaRPr b="1" sz="3600" u="sng">
              <a:solidFill>
                <a:schemeClr val="dk1"/>
              </a:solidFill>
              <a:latin typeface="Happy Monkey"/>
              <a:ea typeface="Happy Monkey"/>
              <a:cs typeface="Happy Monkey"/>
              <a:sym typeface="Happy Monkey"/>
            </a:endParaRPr>
          </a:p>
        </p:txBody>
      </p:sp>
      <p:pic>
        <p:nvPicPr>
          <p:cNvPr id="91" name="Google Shape;91;p18"/>
          <p:cNvPicPr preferRelativeResize="0"/>
          <p:nvPr/>
        </p:nvPicPr>
        <p:blipFill rotWithShape="1">
          <a:blip r:embed="rId3">
            <a:alphaModFix/>
          </a:blip>
          <a:srcRect b="0" l="5285" r="0" t="0"/>
          <a:stretch/>
        </p:blipFill>
        <p:spPr>
          <a:xfrm>
            <a:off x="5129153" y="111225"/>
            <a:ext cx="4009998"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