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Lst>
  <p:sldSz cy="5143500" cx="9144000"/>
  <p:notesSz cx="6858000" cy="9144000"/>
  <p:embeddedFontLst>
    <p:embeddedFont>
      <p:font typeface="Fruktur"/>
      <p:regular r:id="rId12"/>
    </p:embeddedFont>
    <p:embeddedFont>
      <p:font typeface="Happy Monkey"/>
      <p:regular r:id="rId1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font" Target="fonts/HappyMonkey-regular.fntdata"/><Relationship Id="rId12" Type="http://schemas.openxmlformats.org/officeDocument/2006/relationships/font" Target="fonts/Fruktur-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Google Shape;51;g716c31bd21_0_2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716c31bd21_0_2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8" name="Shape 58"/>
        <p:cNvGrpSpPr/>
        <p:nvPr/>
      </p:nvGrpSpPr>
      <p:grpSpPr>
        <a:xfrm>
          <a:off x="0" y="0"/>
          <a:ext cx="0" cy="0"/>
          <a:chOff x="0" y="0"/>
          <a:chExt cx="0" cy="0"/>
        </a:xfrm>
      </p:grpSpPr>
      <p:sp>
        <p:nvSpPr>
          <p:cNvPr id="59" name="Google Shape;59;g716c31bd21_0_2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716c31bd21_0_2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5" name="Shape 65"/>
        <p:cNvGrpSpPr/>
        <p:nvPr/>
      </p:nvGrpSpPr>
      <p:grpSpPr>
        <a:xfrm>
          <a:off x="0" y="0"/>
          <a:ext cx="0" cy="0"/>
          <a:chOff x="0" y="0"/>
          <a:chExt cx="0" cy="0"/>
        </a:xfrm>
      </p:grpSpPr>
      <p:sp>
        <p:nvSpPr>
          <p:cNvPr id="66" name="Google Shape;66;g716c31bd21_0_3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716c31bd21_0_3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2" name="Shape 72"/>
        <p:cNvGrpSpPr/>
        <p:nvPr/>
      </p:nvGrpSpPr>
      <p:grpSpPr>
        <a:xfrm>
          <a:off x="0" y="0"/>
          <a:ext cx="0" cy="0"/>
          <a:chOff x="0" y="0"/>
          <a:chExt cx="0" cy="0"/>
        </a:xfrm>
      </p:grpSpPr>
      <p:sp>
        <p:nvSpPr>
          <p:cNvPr id="73" name="Google Shape;73;g7458be7206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7458be7206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0" name="Shape 80"/>
        <p:cNvGrpSpPr/>
        <p:nvPr/>
      </p:nvGrpSpPr>
      <p:grpSpPr>
        <a:xfrm>
          <a:off x="0" y="0"/>
          <a:ext cx="0" cy="0"/>
          <a:chOff x="0" y="0"/>
          <a:chExt cx="0" cy="0"/>
        </a:xfrm>
      </p:grpSpPr>
      <p:sp>
        <p:nvSpPr>
          <p:cNvPr id="81" name="Google Shape;81;g7458be7206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7458be7206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7" name="Shape 87"/>
        <p:cNvGrpSpPr/>
        <p:nvPr/>
      </p:nvGrpSpPr>
      <p:grpSpPr>
        <a:xfrm>
          <a:off x="0" y="0"/>
          <a:ext cx="0" cy="0"/>
          <a:chOff x="0" y="0"/>
          <a:chExt cx="0" cy="0"/>
        </a:xfrm>
      </p:grpSpPr>
      <p:sp>
        <p:nvSpPr>
          <p:cNvPr id="88" name="Google Shape;88;g7458be7206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7458be7206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hyperlink" Target="http://www.youtube.com/watch?v=EJNOsvTnR1k" TargetMode="External"/><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http://www.youtube.com/watch?v=HWxAiWo-jWc" TargetMode="External"/><Relationship Id="rId4" Type="http://schemas.openxmlformats.org/officeDocument/2006/relationships/image" Target="../media/image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00FF"/>
        </a:solidFill>
      </p:bgPr>
    </p:bg>
    <p:spTree>
      <p:nvGrpSpPr>
        <p:cNvPr id="53" name="Shape 53"/>
        <p:cNvGrpSpPr/>
        <p:nvPr/>
      </p:nvGrpSpPr>
      <p:grpSpPr>
        <a:xfrm>
          <a:off x="0" y="0"/>
          <a:ext cx="0" cy="0"/>
          <a:chOff x="0" y="0"/>
          <a:chExt cx="0" cy="0"/>
        </a:xfrm>
      </p:grpSpPr>
      <p:sp>
        <p:nvSpPr>
          <p:cNvPr id="54" name="Google Shape;54;p13"/>
          <p:cNvSpPr txBox="1"/>
          <p:nvPr>
            <p:ph type="ctrTitle"/>
          </p:nvPr>
        </p:nvSpPr>
        <p:spPr>
          <a:xfrm>
            <a:off x="311700" y="744575"/>
            <a:ext cx="8520600" cy="1091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latin typeface="Fruktur"/>
                <a:ea typeface="Fruktur"/>
                <a:cs typeface="Fruktur"/>
                <a:sym typeface="Fruktur"/>
              </a:rPr>
              <a:t>SEL Family Activity (K-2)</a:t>
            </a:r>
            <a:endParaRPr>
              <a:latin typeface="Fruktur"/>
              <a:ea typeface="Fruktur"/>
              <a:cs typeface="Fruktur"/>
              <a:sym typeface="Fruktur"/>
            </a:endParaRPr>
          </a:p>
        </p:txBody>
      </p:sp>
      <p:sp>
        <p:nvSpPr>
          <p:cNvPr id="55" name="Google Shape;55;p13"/>
          <p:cNvSpPr txBox="1"/>
          <p:nvPr>
            <p:ph idx="1" type="subTitle"/>
          </p:nvPr>
        </p:nvSpPr>
        <p:spPr>
          <a:xfrm>
            <a:off x="2553525" y="2250350"/>
            <a:ext cx="4037100" cy="489900"/>
          </a:xfrm>
          <a:prstGeom prst="rect">
            <a:avLst/>
          </a:prstGeom>
          <a:solidFill>
            <a:srgbClr val="EAD1DC"/>
          </a:solidFill>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000000"/>
                </a:solidFill>
                <a:latin typeface="Fruktur"/>
                <a:ea typeface="Fruktur"/>
                <a:cs typeface="Fruktur"/>
                <a:sym typeface="Fruktur"/>
              </a:rPr>
              <a:t>Week of May 11 2020</a:t>
            </a:r>
            <a:endParaRPr>
              <a:solidFill>
                <a:srgbClr val="000000"/>
              </a:solidFill>
              <a:latin typeface="Fruktur"/>
              <a:ea typeface="Fruktur"/>
              <a:cs typeface="Fruktur"/>
              <a:sym typeface="Fruktur"/>
            </a:endParaRPr>
          </a:p>
        </p:txBody>
      </p:sp>
      <p:sp>
        <p:nvSpPr>
          <p:cNvPr id="56" name="Google Shape;56;p13"/>
          <p:cNvSpPr txBox="1"/>
          <p:nvPr/>
        </p:nvSpPr>
        <p:spPr>
          <a:xfrm>
            <a:off x="75" y="3234450"/>
            <a:ext cx="9144000" cy="1091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6000">
                <a:latin typeface="Fruktur"/>
                <a:ea typeface="Fruktur"/>
                <a:cs typeface="Fruktur"/>
                <a:sym typeface="Fruktur"/>
              </a:rPr>
              <a:t>Finger Breathing</a:t>
            </a:r>
            <a:endParaRPr sz="6000">
              <a:latin typeface="Fruktur"/>
              <a:ea typeface="Fruktur"/>
              <a:cs typeface="Fruktur"/>
              <a:sym typeface="Fruktur"/>
            </a:endParaRPr>
          </a:p>
        </p:txBody>
      </p:sp>
      <p:sp>
        <p:nvSpPr>
          <p:cNvPr id="57" name="Google Shape;57;p13"/>
          <p:cNvSpPr txBox="1"/>
          <p:nvPr/>
        </p:nvSpPr>
        <p:spPr>
          <a:xfrm>
            <a:off x="279800" y="4801475"/>
            <a:ext cx="1750200" cy="223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850">
                <a:solidFill>
                  <a:schemeClr val="dk1"/>
                </a:solidFill>
                <a:latin typeface="Happy Monkey"/>
                <a:ea typeface="Happy Monkey"/>
                <a:cs typeface="Happy Monkey"/>
                <a:sym typeface="Happy Monkey"/>
              </a:rPr>
              <a:t>©TheSocialEmotionalTeacher</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00FF"/>
        </a:solidFill>
      </p:bgPr>
    </p:bg>
    <p:spTree>
      <p:nvGrpSpPr>
        <p:cNvPr id="61" name="Shape 61"/>
        <p:cNvGrpSpPr/>
        <p:nvPr/>
      </p:nvGrpSpPr>
      <p:grpSpPr>
        <a:xfrm>
          <a:off x="0" y="0"/>
          <a:ext cx="0" cy="0"/>
          <a:chOff x="0" y="0"/>
          <a:chExt cx="0" cy="0"/>
        </a:xfrm>
      </p:grpSpPr>
      <p:sp>
        <p:nvSpPr>
          <p:cNvPr id="62" name="Google Shape;62;p14"/>
          <p:cNvSpPr/>
          <p:nvPr/>
        </p:nvSpPr>
        <p:spPr>
          <a:xfrm>
            <a:off x="122575" y="276550"/>
            <a:ext cx="5834400" cy="4486200"/>
          </a:xfrm>
          <a:prstGeom prst="rect">
            <a:avLst/>
          </a:prstGeom>
          <a:solidFill>
            <a:srgbClr val="EAD1D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14"/>
          <p:cNvSpPr txBox="1"/>
          <p:nvPr/>
        </p:nvSpPr>
        <p:spPr>
          <a:xfrm>
            <a:off x="6077000" y="276550"/>
            <a:ext cx="2927100" cy="4486200"/>
          </a:xfrm>
          <a:prstGeom prst="rect">
            <a:avLst/>
          </a:prstGeom>
          <a:solidFill>
            <a:srgbClr val="EAD1DC"/>
          </a:solidFill>
          <a:ln>
            <a:noFill/>
          </a:ln>
        </p:spPr>
        <p:txBody>
          <a:bodyPr anchorCtr="0" anchor="t" bIns="91425" lIns="91425" spcFirstLastPara="1" rIns="91425" wrap="square" tIns="91425">
            <a:noAutofit/>
          </a:bodyPr>
          <a:lstStyle/>
          <a:p>
            <a:pPr indent="0" lvl="0" marL="0" rtl="0" algn="l">
              <a:lnSpc>
                <a:spcPct val="110000"/>
              </a:lnSpc>
              <a:spcBef>
                <a:spcPts val="800"/>
              </a:spcBef>
              <a:spcAft>
                <a:spcPts val="0"/>
              </a:spcAft>
              <a:buClr>
                <a:schemeClr val="dk1"/>
              </a:buClr>
              <a:buSzPts val="1100"/>
              <a:buFont typeface="Arial"/>
              <a:buNone/>
            </a:pPr>
            <a:r>
              <a:rPr b="1" lang="en" sz="3000">
                <a:solidFill>
                  <a:schemeClr val="dk1"/>
                </a:solidFill>
                <a:latin typeface="Happy Monkey"/>
                <a:ea typeface="Happy Monkey"/>
                <a:cs typeface="Happy Monkey"/>
                <a:sym typeface="Happy Monkey"/>
              </a:rPr>
              <a:t>Think:</a:t>
            </a:r>
            <a:endParaRPr b="1" sz="3000">
              <a:solidFill>
                <a:schemeClr val="dk1"/>
              </a:solidFill>
              <a:latin typeface="Happy Monkey"/>
              <a:ea typeface="Happy Monkey"/>
              <a:cs typeface="Happy Monkey"/>
              <a:sym typeface="Happy Monkey"/>
            </a:endParaRPr>
          </a:p>
          <a:p>
            <a:pPr indent="0" lvl="0" marL="0" rtl="0" algn="l">
              <a:lnSpc>
                <a:spcPct val="115000"/>
              </a:lnSpc>
              <a:spcBef>
                <a:spcPts val="0"/>
              </a:spcBef>
              <a:spcAft>
                <a:spcPts val="0"/>
              </a:spcAft>
              <a:buClr>
                <a:schemeClr val="dk1"/>
              </a:buClr>
              <a:buSzPts val="1100"/>
              <a:buFont typeface="Arial"/>
              <a:buNone/>
            </a:pPr>
            <a:r>
              <a:rPr lang="en" sz="1250">
                <a:solidFill>
                  <a:schemeClr val="dk1"/>
                </a:solidFill>
                <a:latin typeface="Happy Monkey"/>
                <a:ea typeface="Happy Monkey"/>
                <a:cs typeface="Happy Monkey"/>
                <a:sym typeface="Happy Monkey"/>
              </a:rPr>
              <a:t>What are some things that make you feel nervous or worried?</a:t>
            </a:r>
            <a:endParaRPr sz="1250">
              <a:solidFill>
                <a:schemeClr val="dk1"/>
              </a:solidFill>
              <a:latin typeface="Happy Monkey"/>
              <a:ea typeface="Happy Monkey"/>
              <a:cs typeface="Happy Monkey"/>
              <a:sym typeface="Happy Monkey"/>
            </a:endParaRPr>
          </a:p>
          <a:p>
            <a:pPr indent="0" lvl="0" marL="0" rtl="0" algn="l">
              <a:lnSpc>
                <a:spcPct val="115000"/>
              </a:lnSpc>
              <a:spcBef>
                <a:spcPts val="0"/>
              </a:spcBef>
              <a:spcAft>
                <a:spcPts val="0"/>
              </a:spcAft>
              <a:buClr>
                <a:schemeClr val="dk1"/>
              </a:buClr>
              <a:buSzPts val="1100"/>
              <a:buFont typeface="Arial"/>
              <a:buNone/>
            </a:pPr>
            <a:r>
              <a:t/>
            </a:r>
            <a:endParaRPr sz="1250">
              <a:solidFill>
                <a:schemeClr val="dk1"/>
              </a:solidFill>
              <a:latin typeface="Happy Monkey"/>
              <a:ea typeface="Happy Monkey"/>
              <a:cs typeface="Happy Monkey"/>
              <a:sym typeface="Happy Monkey"/>
            </a:endParaRPr>
          </a:p>
          <a:p>
            <a:pPr indent="0" lvl="0" marL="0" rtl="0" algn="l">
              <a:lnSpc>
                <a:spcPct val="115000"/>
              </a:lnSpc>
              <a:spcBef>
                <a:spcPts val="0"/>
              </a:spcBef>
              <a:spcAft>
                <a:spcPts val="0"/>
              </a:spcAft>
              <a:buClr>
                <a:schemeClr val="dk1"/>
              </a:buClr>
              <a:buSzPts val="1100"/>
              <a:buFont typeface="Arial"/>
              <a:buNone/>
            </a:pPr>
            <a:r>
              <a:rPr lang="en" sz="1250">
                <a:solidFill>
                  <a:schemeClr val="dk1"/>
                </a:solidFill>
                <a:latin typeface="Happy Monkey"/>
                <a:ea typeface="Happy Monkey"/>
                <a:cs typeface="Happy Monkey"/>
                <a:sym typeface="Happy Monkey"/>
              </a:rPr>
              <a:t>What clever ways did you learn to balance the nervous feelings with calm feelings?</a:t>
            </a:r>
            <a:endParaRPr sz="1250">
              <a:solidFill>
                <a:schemeClr val="dk1"/>
              </a:solidFill>
              <a:latin typeface="Happy Monkey"/>
              <a:ea typeface="Happy Monkey"/>
              <a:cs typeface="Happy Monkey"/>
              <a:sym typeface="Happy Monkey"/>
            </a:endParaRPr>
          </a:p>
          <a:p>
            <a:pPr indent="0" lvl="0" marL="0" rtl="0" algn="l">
              <a:lnSpc>
                <a:spcPct val="115000"/>
              </a:lnSpc>
              <a:spcBef>
                <a:spcPts val="0"/>
              </a:spcBef>
              <a:spcAft>
                <a:spcPts val="0"/>
              </a:spcAft>
              <a:buClr>
                <a:schemeClr val="dk1"/>
              </a:buClr>
              <a:buSzPts val="1100"/>
              <a:buFont typeface="Arial"/>
              <a:buNone/>
            </a:pPr>
            <a:r>
              <a:t/>
            </a:r>
            <a:endParaRPr sz="1250">
              <a:solidFill>
                <a:schemeClr val="dk1"/>
              </a:solidFill>
              <a:latin typeface="Happy Monkey"/>
              <a:ea typeface="Happy Monkey"/>
              <a:cs typeface="Happy Monkey"/>
              <a:sym typeface="Happy Monkey"/>
            </a:endParaRPr>
          </a:p>
          <a:p>
            <a:pPr indent="0" lvl="0" marL="0" rtl="0" algn="l">
              <a:lnSpc>
                <a:spcPct val="110000"/>
              </a:lnSpc>
              <a:spcBef>
                <a:spcPts val="800"/>
              </a:spcBef>
              <a:spcAft>
                <a:spcPts val="0"/>
              </a:spcAft>
              <a:buClr>
                <a:schemeClr val="dk1"/>
              </a:buClr>
              <a:buSzPts val="1100"/>
              <a:buFont typeface="Arial"/>
              <a:buNone/>
            </a:pPr>
            <a:r>
              <a:rPr b="1" lang="en" sz="3000">
                <a:solidFill>
                  <a:schemeClr val="dk1"/>
                </a:solidFill>
                <a:latin typeface="Happy Monkey"/>
                <a:ea typeface="Happy Monkey"/>
                <a:cs typeface="Happy Monkey"/>
                <a:sym typeface="Happy Monkey"/>
              </a:rPr>
              <a:t>Do:</a:t>
            </a:r>
            <a:endParaRPr b="1" sz="3000">
              <a:solidFill>
                <a:schemeClr val="dk1"/>
              </a:solidFill>
              <a:latin typeface="Happy Monkey"/>
              <a:ea typeface="Happy Monkey"/>
              <a:cs typeface="Happy Monkey"/>
              <a:sym typeface="Happy Monkey"/>
            </a:endParaRPr>
          </a:p>
          <a:p>
            <a:pPr indent="0" lvl="0" marL="0" rtl="0" algn="l">
              <a:lnSpc>
                <a:spcPct val="110000"/>
              </a:lnSpc>
              <a:spcBef>
                <a:spcPts val="800"/>
              </a:spcBef>
              <a:spcAft>
                <a:spcPts val="0"/>
              </a:spcAft>
              <a:buClr>
                <a:schemeClr val="dk1"/>
              </a:buClr>
              <a:buSzPts val="1100"/>
              <a:buFont typeface="Arial"/>
              <a:buNone/>
            </a:pPr>
            <a:r>
              <a:rPr b="1" lang="en">
                <a:solidFill>
                  <a:schemeClr val="dk1"/>
                </a:solidFill>
                <a:latin typeface="Happy Monkey"/>
                <a:ea typeface="Happy Monkey"/>
                <a:cs typeface="Happy Monkey"/>
                <a:sym typeface="Happy Monkey"/>
              </a:rPr>
              <a:t>Practice the finger breathing strategy along with the video. </a:t>
            </a:r>
            <a:endParaRPr b="1" sz="3000">
              <a:solidFill>
                <a:schemeClr val="dk1"/>
              </a:solidFill>
              <a:latin typeface="Happy Monkey"/>
              <a:ea typeface="Happy Monkey"/>
              <a:cs typeface="Happy Monkey"/>
              <a:sym typeface="Happy Monkey"/>
            </a:endParaRPr>
          </a:p>
          <a:p>
            <a:pPr indent="0" lvl="0" marL="0" rtl="0" algn="l">
              <a:spcBef>
                <a:spcPts val="0"/>
              </a:spcBef>
              <a:spcAft>
                <a:spcPts val="0"/>
              </a:spcAft>
              <a:buNone/>
            </a:pPr>
            <a:r>
              <a:t/>
            </a:r>
            <a:endParaRPr b="1" sz="1200">
              <a:latin typeface="Happy Monkey"/>
              <a:ea typeface="Happy Monkey"/>
              <a:cs typeface="Happy Monkey"/>
              <a:sym typeface="Happy Monkey"/>
            </a:endParaRPr>
          </a:p>
        </p:txBody>
      </p:sp>
      <p:pic>
        <p:nvPicPr>
          <p:cNvPr descr="How to beat nerves! | Cosmic Kids Zen Den - Mindfulness for kids&#10;Join Jaime in the Zen Den to talk about something we all get sometimes - NERVES! &#10;Why do we feel nervous sometimes - before a public performance or big event - and what can we do about it? &#10;Jaime shares a really useful way of dealing with them.&#10;Zen Den is a series of mindfulness for kids videos from the makers of Cosmic Kids Yoga.&#10;&#10;Read, move and learn with our fun yoga story books! http://www.cosmickids.com/products/type/books/&#10;&#10;Learn to teach kids yoga with Jaime: http://www.cosmickids.com/learn/&#10;Like Cosmic Kids on Facebook: https://www.facebook.com/cosmickidsyoga/ &#10;Stream all our videos ad-free: https://cosmickids.vhx.tv&#10;Have you seen our DVDs? https://www.amazon.co.uk/Cosmic-Kids-Yoga-DVD-stories/dp/B009VFZ49W &#10;Visit our Cosmic Kids Yoga shop! http://www.cosmickids.com/shop/&#10;&#10;Don't forget to subscribe! http://bit.ly/cosmickidsyoga" id="64" name="Google Shape;64;p14" title="How to beat nerves! | Cosmic Kids Zen Den - Mindfulness for kids">
            <a:hlinkClick r:id="rId3"/>
          </p:cNvPr>
          <p:cNvPicPr preferRelativeResize="0"/>
          <p:nvPr/>
        </p:nvPicPr>
        <p:blipFill>
          <a:blip r:embed="rId4">
            <a:alphaModFix/>
          </a:blip>
          <a:stretch>
            <a:fillRect/>
          </a:stretch>
        </p:blipFill>
        <p:spPr>
          <a:xfrm>
            <a:off x="287350" y="375025"/>
            <a:ext cx="5504850" cy="41286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8" name="Shape 68"/>
        <p:cNvGrpSpPr/>
        <p:nvPr/>
      </p:nvGrpSpPr>
      <p:grpSpPr>
        <a:xfrm>
          <a:off x="0" y="0"/>
          <a:ext cx="0" cy="0"/>
          <a:chOff x="0" y="0"/>
          <a:chExt cx="0" cy="0"/>
        </a:xfrm>
      </p:grpSpPr>
      <p:sp>
        <p:nvSpPr>
          <p:cNvPr id="69" name="Google Shape;69;p15"/>
          <p:cNvSpPr/>
          <p:nvPr/>
        </p:nvSpPr>
        <p:spPr>
          <a:xfrm>
            <a:off x="122575" y="252463"/>
            <a:ext cx="5834400" cy="4486200"/>
          </a:xfrm>
          <a:prstGeom prst="rect">
            <a:avLst/>
          </a:prstGeom>
          <a:solidFill>
            <a:srgbClr val="F2059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15"/>
          <p:cNvSpPr txBox="1"/>
          <p:nvPr/>
        </p:nvSpPr>
        <p:spPr>
          <a:xfrm>
            <a:off x="91825" y="276550"/>
            <a:ext cx="5895900" cy="4486200"/>
          </a:xfrm>
          <a:prstGeom prst="rect">
            <a:avLst/>
          </a:prstGeom>
          <a:solidFill>
            <a:srgbClr val="FF00FF"/>
          </a:solid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b="1" sz="3600" u="sng">
              <a:solidFill>
                <a:schemeClr val="dk1"/>
              </a:solidFill>
              <a:latin typeface="Happy Monkey"/>
              <a:ea typeface="Happy Monkey"/>
              <a:cs typeface="Happy Monkey"/>
              <a:sym typeface="Happy Monkey"/>
            </a:endParaRPr>
          </a:p>
          <a:p>
            <a:pPr indent="0" lvl="0" marL="0" rtl="0" algn="l">
              <a:spcBef>
                <a:spcPts val="0"/>
              </a:spcBef>
              <a:spcAft>
                <a:spcPts val="0"/>
              </a:spcAft>
              <a:buClr>
                <a:schemeClr val="dk1"/>
              </a:buClr>
              <a:buSzPts val="1100"/>
              <a:buFont typeface="Arial"/>
              <a:buNone/>
            </a:pPr>
            <a:r>
              <a:rPr b="1" lang="en" sz="3600" u="sng">
                <a:solidFill>
                  <a:schemeClr val="dk1"/>
                </a:solidFill>
                <a:latin typeface="Happy Monkey"/>
                <a:ea typeface="Happy Monkey"/>
                <a:cs typeface="Happy Monkey"/>
                <a:sym typeface="Happy Monkey"/>
              </a:rPr>
              <a:t>Activity:</a:t>
            </a:r>
            <a:endParaRPr b="1" sz="3600" u="sng">
              <a:solidFill>
                <a:schemeClr val="dk1"/>
              </a:solidFill>
              <a:latin typeface="Happy Monkey"/>
              <a:ea typeface="Happy Monkey"/>
              <a:cs typeface="Happy Monkey"/>
              <a:sym typeface="Happy Monkey"/>
            </a:endParaRPr>
          </a:p>
          <a:p>
            <a:pPr indent="0" lvl="0" marL="0" rtl="0" algn="l">
              <a:spcBef>
                <a:spcPts val="0"/>
              </a:spcBef>
              <a:spcAft>
                <a:spcPts val="0"/>
              </a:spcAft>
              <a:buClr>
                <a:schemeClr val="dk1"/>
              </a:buClr>
              <a:buSzPts val="1100"/>
              <a:buFont typeface="Arial"/>
              <a:buNone/>
            </a:pPr>
            <a:r>
              <a:rPr b="1" lang="en" sz="3000">
                <a:solidFill>
                  <a:schemeClr val="dk1"/>
                </a:solidFill>
                <a:latin typeface="Happy Monkey"/>
                <a:ea typeface="Happy Monkey"/>
                <a:cs typeface="Happy Monkey"/>
                <a:sym typeface="Happy Monkey"/>
              </a:rPr>
              <a:t>Set a timer for 4 minutes. Think of ALL the things you feel worried about. Now practice the finger breathing exercise you learned in the video. How do you feel?</a:t>
            </a:r>
            <a:endParaRPr b="1" sz="3600" u="sng">
              <a:solidFill>
                <a:schemeClr val="dk1"/>
              </a:solidFill>
              <a:latin typeface="Happy Monkey"/>
              <a:ea typeface="Happy Monkey"/>
              <a:cs typeface="Happy Monkey"/>
              <a:sym typeface="Happy Monkey"/>
            </a:endParaRPr>
          </a:p>
          <a:p>
            <a:pPr indent="0" lvl="0" marL="0" rtl="0" algn="ctr">
              <a:spcBef>
                <a:spcPts val="0"/>
              </a:spcBef>
              <a:spcAft>
                <a:spcPts val="0"/>
              </a:spcAft>
              <a:buNone/>
            </a:pPr>
            <a:r>
              <a:t/>
            </a:r>
            <a:endParaRPr b="1" sz="3000">
              <a:solidFill>
                <a:schemeClr val="dk1"/>
              </a:solidFill>
              <a:latin typeface="Happy Monkey"/>
              <a:ea typeface="Happy Monkey"/>
              <a:cs typeface="Happy Monkey"/>
              <a:sym typeface="Happy Monkey"/>
            </a:endParaRPr>
          </a:p>
          <a:p>
            <a:pPr indent="0" lvl="0" marL="0" rtl="0" algn="ctr">
              <a:spcBef>
                <a:spcPts val="0"/>
              </a:spcBef>
              <a:spcAft>
                <a:spcPts val="0"/>
              </a:spcAft>
              <a:buNone/>
            </a:pPr>
            <a:r>
              <a:t/>
            </a:r>
            <a:endParaRPr b="1" sz="3000">
              <a:solidFill>
                <a:schemeClr val="dk1"/>
              </a:solidFill>
              <a:latin typeface="Happy Monkey"/>
              <a:ea typeface="Happy Monkey"/>
              <a:cs typeface="Happy Monkey"/>
              <a:sym typeface="Happy Monkey"/>
            </a:endParaRPr>
          </a:p>
        </p:txBody>
      </p:sp>
      <p:pic>
        <p:nvPicPr>
          <p:cNvPr id="71" name="Google Shape;71;p15"/>
          <p:cNvPicPr preferRelativeResize="0"/>
          <p:nvPr/>
        </p:nvPicPr>
        <p:blipFill>
          <a:blip r:embed="rId3">
            <a:alphaModFix/>
          </a:blip>
          <a:stretch>
            <a:fillRect/>
          </a:stretch>
        </p:blipFill>
        <p:spPr>
          <a:xfrm>
            <a:off x="5956968" y="252475"/>
            <a:ext cx="2992307" cy="44862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00FF"/>
        </a:solidFill>
      </p:bgPr>
    </p:bg>
    <p:spTree>
      <p:nvGrpSpPr>
        <p:cNvPr id="75" name="Shape 75"/>
        <p:cNvGrpSpPr/>
        <p:nvPr/>
      </p:nvGrpSpPr>
      <p:grpSpPr>
        <a:xfrm>
          <a:off x="0" y="0"/>
          <a:ext cx="0" cy="0"/>
          <a:chOff x="0" y="0"/>
          <a:chExt cx="0" cy="0"/>
        </a:xfrm>
      </p:grpSpPr>
      <p:sp>
        <p:nvSpPr>
          <p:cNvPr id="76" name="Google Shape;76;p16"/>
          <p:cNvSpPr txBox="1"/>
          <p:nvPr/>
        </p:nvSpPr>
        <p:spPr>
          <a:xfrm>
            <a:off x="119900" y="4719000"/>
            <a:ext cx="1789500" cy="424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850">
                <a:latin typeface="Happy Monkey"/>
                <a:ea typeface="Happy Monkey"/>
                <a:cs typeface="Happy Monkey"/>
                <a:sym typeface="Happy Monkey"/>
              </a:rPr>
              <a:t>©TheSocialEmotionalTeacher</a:t>
            </a:r>
            <a:endParaRPr sz="850">
              <a:latin typeface="Happy Monkey"/>
              <a:ea typeface="Happy Monkey"/>
              <a:cs typeface="Happy Monkey"/>
              <a:sym typeface="Happy Monkey"/>
            </a:endParaRPr>
          </a:p>
          <a:p>
            <a:pPr indent="0" lvl="0" marL="0" rtl="0" algn="l">
              <a:spcBef>
                <a:spcPts val="0"/>
              </a:spcBef>
              <a:spcAft>
                <a:spcPts val="0"/>
              </a:spcAft>
              <a:buNone/>
            </a:pPr>
            <a:r>
              <a:t/>
            </a:r>
            <a:endParaRPr>
              <a:latin typeface="Happy Monkey"/>
              <a:ea typeface="Happy Monkey"/>
              <a:cs typeface="Happy Monkey"/>
              <a:sym typeface="Happy Monkey"/>
            </a:endParaRPr>
          </a:p>
        </p:txBody>
      </p:sp>
      <p:sp>
        <p:nvSpPr>
          <p:cNvPr id="77" name="Google Shape;77;p16"/>
          <p:cNvSpPr txBox="1"/>
          <p:nvPr/>
        </p:nvSpPr>
        <p:spPr>
          <a:xfrm>
            <a:off x="559350" y="444575"/>
            <a:ext cx="8013300" cy="1203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5200">
                <a:solidFill>
                  <a:schemeClr val="dk1"/>
                </a:solidFill>
                <a:latin typeface="Fruktur"/>
                <a:ea typeface="Fruktur"/>
                <a:cs typeface="Fruktur"/>
                <a:sym typeface="Fruktur"/>
              </a:rPr>
              <a:t>SEL Family Activity (3-5)</a:t>
            </a:r>
            <a:endParaRPr/>
          </a:p>
        </p:txBody>
      </p:sp>
      <p:sp>
        <p:nvSpPr>
          <p:cNvPr id="78" name="Google Shape;78;p16"/>
          <p:cNvSpPr txBox="1"/>
          <p:nvPr/>
        </p:nvSpPr>
        <p:spPr>
          <a:xfrm>
            <a:off x="2723725" y="2000850"/>
            <a:ext cx="3842400" cy="570900"/>
          </a:xfrm>
          <a:prstGeom prst="rect">
            <a:avLst/>
          </a:prstGeom>
          <a:solidFill>
            <a:srgbClr val="EAD1DC"/>
          </a:solid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2800">
                <a:solidFill>
                  <a:schemeClr val="dk1"/>
                </a:solidFill>
                <a:highlight>
                  <a:srgbClr val="EAD1DC"/>
                </a:highlight>
                <a:latin typeface="Fruktur"/>
                <a:ea typeface="Fruktur"/>
                <a:cs typeface="Fruktur"/>
                <a:sym typeface="Fruktur"/>
              </a:rPr>
              <a:t>Week of May 11, 2020</a:t>
            </a:r>
            <a:endParaRPr>
              <a:highlight>
                <a:srgbClr val="EAD1DC"/>
              </a:highlight>
            </a:endParaRPr>
          </a:p>
        </p:txBody>
      </p:sp>
      <p:sp>
        <p:nvSpPr>
          <p:cNvPr id="79" name="Google Shape;79;p16"/>
          <p:cNvSpPr txBox="1"/>
          <p:nvPr/>
        </p:nvSpPr>
        <p:spPr>
          <a:xfrm>
            <a:off x="0" y="3144000"/>
            <a:ext cx="9144000" cy="1057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6000">
                <a:solidFill>
                  <a:schemeClr val="dk1"/>
                </a:solidFill>
                <a:latin typeface="Fruktur"/>
                <a:ea typeface="Fruktur"/>
                <a:cs typeface="Fruktur"/>
                <a:sym typeface="Fruktur"/>
              </a:rPr>
              <a:t>Mindfulness Breathing</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3" name="Shape 83"/>
        <p:cNvGrpSpPr/>
        <p:nvPr/>
      </p:nvGrpSpPr>
      <p:grpSpPr>
        <a:xfrm>
          <a:off x="0" y="0"/>
          <a:ext cx="0" cy="0"/>
          <a:chOff x="0" y="0"/>
          <a:chExt cx="0" cy="0"/>
        </a:xfrm>
      </p:grpSpPr>
      <p:sp>
        <p:nvSpPr>
          <p:cNvPr id="84" name="Google Shape;84;p17"/>
          <p:cNvSpPr/>
          <p:nvPr/>
        </p:nvSpPr>
        <p:spPr>
          <a:xfrm>
            <a:off x="122575" y="276550"/>
            <a:ext cx="6198000" cy="4486200"/>
          </a:xfrm>
          <a:prstGeom prst="rect">
            <a:avLst/>
          </a:prstGeom>
          <a:solidFill>
            <a:srgbClr val="FF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17"/>
          <p:cNvSpPr txBox="1"/>
          <p:nvPr/>
        </p:nvSpPr>
        <p:spPr>
          <a:xfrm>
            <a:off x="6320525" y="276500"/>
            <a:ext cx="2683500" cy="4486200"/>
          </a:xfrm>
          <a:prstGeom prst="rect">
            <a:avLst/>
          </a:prstGeom>
          <a:solidFill>
            <a:srgbClr val="EAD1DC"/>
          </a:solidFill>
          <a:ln>
            <a:noFill/>
          </a:ln>
        </p:spPr>
        <p:txBody>
          <a:bodyPr anchorCtr="0" anchor="t" bIns="91425" lIns="91425" spcFirstLastPara="1" rIns="91425" wrap="square" tIns="91425">
            <a:noAutofit/>
          </a:bodyPr>
          <a:lstStyle/>
          <a:p>
            <a:pPr indent="0" lvl="0" marL="0" rtl="0" algn="l">
              <a:lnSpc>
                <a:spcPct val="110000"/>
              </a:lnSpc>
              <a:spcBef>
                <a:spcPts val="800"/>
              </a:spcBef>
              <a:spcAft>
                <a:spcPts val="0"/>
              </a:spcAft>
              <a:buClr>
                <a:schemeClr val="dk1"/>
              </a:buClr>
              <a:buSzPts val="1100"/>
              <a:buFont typeface="Arial"/>
              <a:buNone/>
            </a:pPr>
            <a:r>
              <a:rPr b="1" lang="en">
                <a:solidFill>
                  <a:schemeClr val="dk1"/>
                </a:solidFill>
                <a:latin typeface="Happy Monkey"/>
                <a:ea typeface="Happy Monkey"/>
                <a:cs typeface="Happy Monkey"/>
                <a:sym typeface="Happy Monkey"/>
              </a:rPr>
              <a:t>Mindful breathing is a strategy to help us manage our emotions. If we feel worried, sad, angry, overwhelmed, frustrated, etc. we can practice mindful breathing to calm down. Try it now by pressing play!</a:t>
            </a:r>
            <a:endParaRPr b="1">
              <a:solidFill>
                <a:schemeClr val="dk1"/>
              </a:solidFill>
              <a:latin typeface="Happy Monkey"/>
              <a:ea typeface="Happy Monkey"/>
              <a:cs typeface="Happy Monkey"/>
              <a:sym typeface="Happy Monkey"/>
            </a:endParaRPr>
          </a:p>
          <a:p>
            <a:pPr indent="0" lvl="0" marL="0" rtl="0" algn="l">
              <a:lnSpc>
                <a:spcPct val="110000"/>
              </a:lnSpc>
              <a:spcBef>
                <a:spcPts val="800"/>
              </a:spcBef>
              <a:spcAft>
                <a:spcPts val="0"/>
              </a:spcAft>
              <a:buClr>
                <a:schemeClr val="dk1"/>
              </a:buClr>
              <a:buSzPts val="1100"/>
              <a:buFont typeface="Arial"/>
              <a:buNone/>
            </a:pPr>
            <a:r>
              <a:rPr b="1" lang="en" sz="3000">
                <a:solidFill>
                  <a:schemeClr val="dk1"/>
                </a:solidFill>
                <a:latin typeface="Happy Monkey"/>
                <a:ea typeface="Happy Monkey"/>
                <a:cs typeface="Happy Monkey"/>
                <a:sym typeface="Happy Monkey"/>
              </a:rPr>
              <a:t>Think:</a:t>
            </a:r>
            <a:endParaRPr b="1" sz="3000">
              <a:solidFill>
                <a:schemeClr val="dk1"/>
              </a:solidFill>
              <a:latin typeface="Happy Monkey"/>
              <a:ea typeface="Happy Monkey"/>
              <a:cs typeface="Happy Monkey"/>
              <a:sym typeface="Happy Monkey"/>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latin typeface="Happy Monkey"/>
                <a:ea typeface="Happy Monkey"/>
                <a:cs typeface="Happy Monkey"/>
                <a:sym typeface="Happy Monkey"/>
              </a:rPr>
              <a:t>How do you feel after completing the mindful breathing?</a:t>
            </a:r>
            <a:endParaRPr>
              <a:solidFill>
                <a:schemeClr val="dk1"/>
              </a:solidFill>
              <a:latin typeface="Happy Monkey"/>
              <a:ea typeface="Happy Monkey"/>
              <a:cs typeface="Happy Monkey"/>
              <a:sym typeface="Happy Monkey"/>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latin typeface="Happy Monkey"/>
              <a:ea typeface="Happy Monkey"/>
              <a:cs typeface="Happy Monkey"/>
              <a:sym typeface="Happy Monkey"/>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latin typeface="Happy Monkey"/>
                <a:ea typeface="Happy Monkey"/>
                <a:cs typeface="Happy Monkey"/>
                <a:sym typeface="Happy Monkey"/>
              </a:rPr>
              <a:t>How can this strategy help you in the future? </a:t>
            </a:r>
            <a:endParaRPr b="1" sz="3000">
              <a:solidFill>
                <a:schemeClr val="dk1"/>
              </a:solidFill>
              <a:latin typeface="Happy Monkey"/>
              <a:ea typeface="Happy Monkey"/>
              <a:cs typeface="Happy Monkey"/>
              <a:sym typeface="Happy Monkey"/>
            </a:endParaRPr>
          </a:p>
          <a:p>
            <a:pPr indent="0" lvl="0" marL="0" rtl="0" algn="l">
              <a:lnSpc>
                <a:spcPct val="110000"/>
              </a:lnSpc>
              <a:spcBef>
                <a:spcPts val="800"/>
              </a:spcBef>
              <a:spcAft>
                <a:spcPts val="0"/>
              </a:spcAft>
              <a:buNone/>
            </a:pPr>
            <a:r>
              <a:t/>
            </a:r>
            <a:endParaRPr b="1">
              <a:latin typeface="Happy Monkey"/>
              <a:ea typeface="Happy Monkey"/>
              <a:cs typeface="Happy Monkey"/>
              <a:sym typeface="Happy Monkey"/>
            </a:endParaRPr>
          </a:p>
          <a:p>
            <a:pPr indent="0" lvl="0" marL="0" rtl="0" algn="l">
              <a:lnSpc>
                <a:spcPct val="110000"/>
              </a:lnSpc>
              <a:spcBef>
                <a:spcPts val="800"/>
              </a:spcBef>
              <a:spcAft>
                <a:spcPts val="0"/>
              </a:spcAft>
              <a:buNone/>
            </a:pPr>
            <a:r>
              <a:t/>
            </a:r>
            <a:endParaRPr b="1">
              <a:latin typeface="Happy Monkey"/>
              <a:ea typeface="Happy Monkey"/>
              <a:cs typeface="Happy Monkey"/>
              <a:sym typeface="Happy Monkey"/>
            </a:endParaRPr>
          </a:p>
          <a:p>
            <a:pPr indent="0" lvl="0" marL="0" rtl="0" algn="l">
              <a:spcBef>
                <a:spcPts val="0"/>
              </a:spcBef>
              <a:spcAft>
                <a:spcPts val="0"/>
              </a:spcAft>
              <a:buNone/>
            </a:pPr>
            <a:r>
              <a:t/>
            </a:r>
            <a:endParaRPr b="1" sz="1200">
              <a:latin typeface="Happy Monkey"/>
              <a:ea typeface="Happy Monkey"/>
              <a:cs typeface="Happy Monkey"/>
              <a:sym typeface="Happy Monkey"/>
            </a:endParaRPr>
          </a:p>
        </p:txBody>
      </p:sp>
      <p:pic>
        <p:nvPicPr>
          <p:cNvPr descr="In this video, strengthen your superpower of calm with three mindful games that are all about the power of your breath: “Smell the Roses, Blow Out the Candle,” “Cooling Out Breath,” and “Deep Dive.”&#10;&#10;&#10;The breath is a powerful tool to help you quiet yourself when you’re stirred up. These mindful games are a great way to learn how to focus your breath to get quiet and bring yourself back to a calm baseline. Try them when you feel upset, angry or are having a meltdown. We recommend playing these mindful games when you feel calm as well, so you already know what to do when you feel upset. &#10;&#10;“Smell the Roses, Blow Out the Candle” begins with Yeti in a magical forest. Yeti holds his finger up and imagines it is a rose. As he breathes in through his nose, he smells the imaginary rose. Then, Yeti imagines his finger turns into a candle, with a flame flickering on top. As he breathes out, he imagines that his breath blows out the birthday candle.&#10;&#10;“Cooling Out Breath” begins in a cool snowy forest where a big puffy cloud floats in the sky above the trees. As the cloud breathes all the way out, the trees bend and sway in the breeze, and snowflakes drift to the forest floor. &#10;&#10;“Deep Dive” begins with Bulldog in full scuba diving gear, swimming on the surface of the ocean. With each deep breath he takes, Bulldog sinks to deeper and calmer waters, meeting all kinds of sea creatures on the way." id="86" name="Google Shape;86;p17" title="Meltdown Compilation: Stress Relief for Kids">
            <a:hlinkClick r:id="rId3"/>
          </p:cNvPr>
          <p:cNvPicPr preferRelativeResize="0"/>
          <p:nvPr/>
        </p:nvPicPr>
        <p:blipFill>
          <a:blip r:embed="rId4">
            <a:alphaModFix/>
          </a:blip>
          <a:stretch>
            <a:fillRect/>
          </a:stretch>
        </p:blipFill>
        <p:spPr>
          <a:xfrm>
            <a:off x="48747" y="417813"/>
            <a:ext cx="6271775" cy="39384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0" name="Shape 90"/>
        <p:cNvGrpSpPr/>
        <p:nvPr/>
      </p:nvGrpSpPr>
      <p:grpSpPr>
        <a:xfrm>
          <a:off x="0" y="0"/>
          <a:ext cx="0" cy="0"/>
          <a:chOff x="0" y="0"/>
          <a:chExt cx="0" cy="0"/>
        </a:xfrm>
      </p:grpSpPr>
      <p:sp>
        <p:nvSpPr>
          <p:cNvPr id="91" name="Google Shape;91;p18"/>
          <p:cNvSpPr/>
          <p:nvPr/>
        </p:nvSpPr>
        <p:spPr>
          <a:xfrm>
            <a:off x="122575" y="100300"/>
            <a:ext cx="5664000" cy="4838700"/>
          </a:xfrm>
          <a:prstGeom prst="rect">
            <a:avLst/>
          </a:prstGeom>
          <a:solidFill>
            <a:srgbClr val="FF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3600" u="sng">
                <a:solidFill>
                  <a:schemeClr val="dk1"/>
                </a:solidFill>
                <a:latin typeface="Happy Monkey"/>
                <a:ea typeface="Happy Monkey"/>
                <a:cs typeface="Happy Monkey"/>
                <a:sym typeface="Happy Monkey"/>
              </a:rPr>
              <a:t>Activity:</a:t>
            </a:r>
            <a:endParaRPr b="1" sz="3600" u="sng">
              <a:solidFill>
                <a:schemeClr val="dk1"/>
              </a:solidFill>
              <a:latin typeface="Happy Monkey"/>
              <a:ea typeface="Happy Monkey"/>
              <a:cs typeface="Happy Monkey"/>
              <a:sym typeface="Happy Monkey"/>
            </a:endParaRPr>
          </a:p>
          <a:p>
            <a:pPr indent="0" lvl="0" marL="0" rtl="0" algn="l">
              <a:spcBef>
                <a:spcPts val="0"/>
              </a:spcBef>
              <a:spcAft>
                <a:spcPts val="0"/>
              </a:spcAft>
              <a:buClr>
                <a:schemeClr val="dk1"/>
              </a:buClr>
              <a:buSzPts val="1100"/>
              <a:buFont typeface="Arial"/>
              <a:buNone/>
            </a:pPr>
            <a:r>
              <a:rPr b="1" lang="en" sz="3000">
                <a:solidFill>
                  <a:schemeClr val="dk1"/>
                </a:solidFill>
                <a:latin typeface="Happy Monkey"/>
                <a:ea typeface="Happy Monkey"/>
                <a:cs typeface="Happy Monkey"/>
                <a:sym typeface="Happy Monkey"/>
              </a:rPr>
              <a:t>Set a timer for 4 minutes. Think of ALL the things you feel worried about. Now practice one of the breathing exercises you learned in the video. How do you feel?</a:t>
            </a:r>
            <a:endParaRPr b="1" sz="3600" u="sng">
              <a:solidFill>
                <a:schemeClr val="dk1"/>
              </a:solidFill>
              <a:latin typeface="Happy Monkey"/>
              <a:ea typeface="Happy Monkey"/>
              <a:cs typeface="Happy Monkey"/>
              <a:sym typeface="Happy Monkey"/>
            </a:endParaRPr>
          </a:p>
          <a:p>
            <a:pPr indent="0" lvl="0" marL="0" rtl="0" algn="l">
              <a:spcBef>
                <a:spcPts val="0"/>
              </a:spcBef>
              <a:spcAft>
                <a:spcPts val="0"/>
              </a:spcAft>
              <a:buClr>
                <a:schemeClr val="dk1"/>
              </a:buClr>
              <a:buSzPts val="1100"/>
              <a:buFont typeface="Arial"/>
              <a:buNone/>
            </a:pPr>
            <a:r>
              <a:t/>
            </a:r>
            <a:endParaRPr b="1" sz="3600" u="sng">
              <a:solidFill>
                <a:schemeClr val="dk1"/>
              </a:solidFill>
              <a:latin typeface="Happy Monkey"/>
              <a:ea typeface="Happy Monkey"/>
              <a:cs typeface="Happy Monkey"/>
              <a:sym typeface="Happy Monkey"/>
            </a:endParaRPr>
          </a:p>
        </p:txBody>
      </p:sp>
      <p:pic>
        <p:nvPicPr>
          <p:cNvPr id="92" name="Google Shape;92;p18"/>
          <p:cNvPicPr preferRelativeResize="0"/>
          <p:nvPr/>
        </p:nvPicPr>
        <p:blipFill rotWithShape="1">
          <a:blip r:embed="rId3">
            <a:alphaModFix/>
          </a:blip>
          <a:srcRect b="0" l="15273" r="19118" t="0"/>
          <a:stretch/>
        </p:blipFill>
        <p:spPr>
          <a:xfrm>
            <a:off x="5740600" y="100300"/>
            <a:ext cx="3174713" cy="48387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