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Fruktur"/>
      <p:regular r:id="rId12"/>
    </p:embeddedFont>
    <p:embeddedFont>
      <p:font typeface="Happy Monkey"/>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HappyMonkey-regular.fntdata"/><Relationship Id="rId12" Type="http://schemas.openxmlformats.org/officeDocument/2006/relationships/font" Target="fonts/Fruktu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16c31bd21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16c31bd21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16c31bd21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16c31bd21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16c31bd21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16c31bd21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458be720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458be720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458be720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458be720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458be720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458be720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b_I9NgXKtC8"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rwelE8yyY0U"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E5B56"/>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109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Fruktur"/>
                <a:ea typeface="Fruktur"/>
                <a:cs typeface="Fruktur"/>
                <a:sym typeface="Fruktur"/>
              </a:rPr>
              <a:t>SEL Family Activity (K-2)</a:t>
            </a:r>
            <a:endParaRPr>
              <a:latin typeface="Fruktur"/>
              <a:ea typeface="Fruktur"/>
              <a:cs typeface="Fruktur"/>
              <a:sym typeface="Fruktur"/>
            </a:endParaRPr>
          </a:p>
        </p:txBody>
      </p:sp>
      <p:sp>
        <p:nvSpPr>
          <p:cNvPr id="55" name="Google Shape;55;p13"/>
          <p:cNvSpPr txBox="1"/>
          <p:nvPr/>
        </p:nvSpPr>
        <p:spPr>
          <a:xfrm>
            <a:off x="50" y="3234450"/>
            <a:ext cx="9144000" cy="10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Fruktur"/>
                <a:ea typeface="Fruktur"/>
                <a:cs typeface="Fruktur"/>
                <a:sym typeface="Fruktur"/>
              </a:rPr>
              <a:t>The Power of Kindness</a:t>
            </a:r>
            <a:endParaRPr sz="6000">
              <a:latin typeface="Fruktur"/>
              <a:ea typeface="Fruktur"/>
              <a:cs typeface="Fruktur"/>
              <a:sym typeface="Fruktur"/>
            </a:endParaRPr>
          </a:p>
        </p:txBody>
      </p:sp>
      <p:sp>
        <p:nvSpPr>
          <p:cNvPr id="56" name="Google Shape;56;p13"/>
          <p:cNvSpPr txBox="1"/>
          <p:nvPr/>
        </p:nvSpPr>
        <p:spPr>
          <a:xfrm>
            <a:off x="50" y="4686525"/>
            <a:ext cx="3000000" cy="38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50">
                <a:solidFill>
                  <a:schemeClr val="dk1"/>
                </a:solidFill>
                <a:latin typeface="Happy Monkey"/>
                <a:ea typeface="Happy Monkey"/>
                <a:cs typeface="Happy Monkey"/>
                <a:sym typeface="Happy Monkey"/>
              </a:rPr>
              <a:t>©TheSocialEmotionalTeacher</a:t>
            </a:r>
            <a:endParaRPr/>
          </a:p>
        </p:txBody>
      </p:sp>
      <p:sp>
        <p:nvSpPr>
          <p:cNvPr id="57" name="Google Shape;57;p13"/>
          <p:cNvSpPr txBox="1"/>
          <p:nvPr/>
        </p:nvSpPr>
        <p:spPr>
          <a:xfrm>
            <a:off x="2603625" y="2185975"/>
            <a:ext cx="38115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Fruktur"/>
                <a:ea typeface="Fruktur"/>
                <a:cs typeface="Fruktur"/>
                <a:sym typeface="Fruktur"/>
              </a:rPr>
              <a:t>Week of June 15, 2020</a:t>
            </a:r>
            <a:endParaRPr sz="2800">
              <a:latin typeface="Fruktur"/>
              <a:ea typeface="Fruktur"/>
              <a:cs typeface="Fruktur"/>
              <a:sym typeface="Fruktu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p:nvPr/>
        </p:nvSpPr>
        <p:spPr>
          <a:xfrm>
            <a:off x="122575" y="276550"/>
            <a:ext cx="5834400" cy="4486200"/>
          </a:xfrm>
          <a:prstGeom prst="rect">
            <a:avLst/>
          </a:prstGeom>
          <a:solidFill>
            <a:srgbClr val="EE5B5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6077000" y="276550"/>
            <a:ext cx="2927100" cy="4486200"/>
          </a:xfrm>
          <a:prstGeom prst="rect">
            <a:avLst/>
          </a:prstGeom>
          <a:solidFill>
            <a:srgbClr val="EE5B56"/>
          </a:solidFill>
          <a:ln>
            <a:noFill/>
          </a:ln>
        </p:spPr>
        <p:txBody>
          <a:bodyPr anchorCtr="0" anchor="t" bIns="91425" lIns="91425" spcFirstLastPara="1" rIns="91425" wrap="square" tIns="91425">
            <a:noAutofit/>
          </a:bodyPr>
          <a:lstStyle/>
          <a:p>
            <a:pPr indent="0" lvl="0" marL="0" rtl="0" algn="l">
              <a:lnSpc>
                <a:spcPct val="110000"/>
              </a:lnSpc>
              <a:spcBef>
                <a:spcPts val="80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Think:</a:t>
            </a:r>
            <a:endParaRPr b="1" sz="30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Happy Monkey"/>
                <a:ea typeface="Happy Monkey"/>
                <a:cs typeface="Happy Monkey"/>
                <a:sym typeface="Happy Monkey"/>
              </a:rPr>
              <a:t>Why does the main character dislike Jeremy Ross?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Happy Monkey"/>
                <a:ea typeface="Happy Monkey"/>
                <a:cs typeface="Happy Monkey"/>
                <a:sym typeface="Happy Monkey"/>
              </a:rPr>
              <a:t>How did the main character change as he spent his day with his neighbor, Jeremy?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Happy Monkey"/>
                <a:ea typeface="Happy Monkey"/>
                <a:cs typeface="Happy Monkey"/>
                <a:sym typeface="Happy Monkey"/>
              </a:rPr>
              <a:t>What message or lesson can we learn from this book?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Happy Monkey"/>
                <a:ea typeface="Happy Monkey"/>
                <a:cs typeface="Happy Monkey"/>
                <a:sym typeface="Happy Monkey"/>
              </a:rPr>
              <a:t>Did you ever have a similar problem as the main character?</a:t>
            </a:r>
            <a:endParaRPr b="1" sz="3000">
              <a:solidFill>
                <a:schemeClr val="dk1"/>
              </a:solidFill>
              <a:latin typeface="Happy Monkey"/>
              <a:ea typeface="Happy Monkey"/>
              <a:cs typeface="Happy Monkey"/>
              <a:sym typeface="Happy Monkey"/>
            </a:endParaRPr>
          </a:p>
          <a:p>
            <a:pPr indent="0" lvl="0" marL="0" rtl="0" algn="l">
              <a:spcBef>
                <a:spcPts val="0"/>
              </a:spcBef>
              <a:spcAft>
                <a:spcPts val="0"/>
              </a:spcAft>
              <a:buNone/>
            </a:pPr>
            <a:r>
              <a:t/>
            </a:r>
            <a:endParaRPr b="1" sz="1200">
              <a:latin typeface="Happy Monkey"/>
              <a:ea typeface="Happy Monkey"/>
              <a:cs typeface="Happy Monkey"/>
              <a:sym typeface="Happy Monkey"/>
            </a:endParaRPr>
          </a:p>
        </p:txBody>
      </p:sp>
      <p:pic>
        <p:nvPicPr>
          <p:cNvPr descr="Enemy Pie is written by Derek Munson, illustrated by Tara Calahan King and read by Camryn Manheim.&#10;&#10;It was the perfect summer. That is, until Jeremy Ross moved into the house down the street and became Enemy Number One. Luckily, Dad has a surefire way to get rid of enemies - Enemy Pie.&#10;&#10;View the activity guide here: http://bit.ly/enemyPie&#10;&#10;Watch all of our videos at http://www.storylineonline.net/." id="64" name="Google Shape;64;p14" title="Enemy Pie read by Camryn Manheim">
            <a:hlinkClick r:id="rId3"/>
          </p:cNvPr>
          <p:cNvPicPr preferRelativeResize="0"/>
          <p:nvPr/>
        </p:nvPicPr>
        <p:blipFill>
          <a:blip r:embed="rId4">
            <a:alphaModFix/>
          </a:blip>
          <a:stretch>
            <a:fillRect/>
          </a:stretch>
        </p:blipFill>
        <p:spPr>
          <a:xfrm>
            <a:off x="297275" y="488225"/>
            <a:ext cx="5463850" cy="4097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nvSpPr>
        <p:spPr>
          <a:xfrm>
            <a:off x="154950" y="383500"/>
            <a:ext cx="5231400" cy="4486200"/>
          </a:xfrm>
          <a:prstGeom prst="rect">
            <a:avLst/>
          </a:prstGeom>
          <a:solidFill>
            <a:srgbClr val="EE5B56"/>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u="sng">
                <a:solidFill>
                  <a:schemeClr val="dk1"/>
                </a:solidFill>
                <a:latin typeface="Happy Monkey"/>
                <a:ea typeface="Happy Monkey"/>
                <a:cs typeface="Happy Monkey"/>
                <a:sym typeface="Happy Monkey"/>
              </a:rPr>
              <a:t>Activity:</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Make a friendship pie. Draw a big circle on a piece of paper and divide it into sections. Write 1 way you can be a good friend in each section. </a:t>
            </a:r>
            <a:endParaRPr b="1" sz="3600" u="sng">
              <a:solidFill>
                <a:schemeClr val="dk1"/>
              </a:solidFill>
              <a:latin typeface="Happy Monkey"/>
              <a:ea typeface="Happy Monkey"/>
              <a:cs typeface="Happy Monkey"/>
              <a:sym typeface="Happy Monkey"/>
            </a:endParaRPr>
          </a:p>
          <a:p>
            <a:pPr indent="0" lvl="0" marL="0" rtl="0" algn="ctr">
              <a:spcBef>
                <a:spcPts val="0"/>
              </a:spcBef>
              <a:spcAft>
                <a:spcPts val="0"/>
              </a:spcAft>
              <a:buNone/>
            </a:pPr>
            <a:r>
              <a:t/>
            </a:r>
            <a:endParaRPr b="1" sz="3000">
              <a:solidFill>
                <a:schemeClr val="dk1"/>
              </a:solidFill>
              <a:latin typeface="Happy Monkey"/>
              <a:ea typeface="Happy Monkey"/>
              <a:cs typeface="Happy Monkey"/>
              <a:sym typeface="Happy Monkey"/>
            </a:endParaRPr>
          </a:p>
          <a:p>
            <a:pPr indent="0" lvl="0" marL="0" rtl="0" algn="ctr">
              <a:spcBef>
                <a:spcPts val="0"/>
              </a:spcBef>
              <a:spcAft>
                <a:spcPts val="0"/>
              </a:spcAft>
              <a:buNone/>
            </a:pPr>
            <a:r>
              <a:t/>
            </a:r>
            <a:endParaRPr b="1" sz="3000">
              <a:solidFill>
                <a:schemeClr val="dk1"/>
              </a:solidFill>
              <a:latin typeface="Happy Monkey"/>
              <a:ea typeface="Happy Monkey"/>
              <a:cs typeface="Happy Monkey"/>
              <a:sym typeface="Happy Monkey"/>
            </a:endParaRPr>
          </a:p>
        </p:txBody>
      </p:sp>
      <p:pic>
        <p:nvPicPr>
          <p:cNvPr id="70" name="Google Shape;70;p15"/>
          <p:cNvPicPr preferRelativeResize="0"/>
          <p:nvPr/>
        </p:nvPicPr>
        <p:blipFill>
          <a:blip r:embed="rId3">
            <a:alphaModFix/>
          </a:blip>
          <a:stretch>
            <a:fillRect/>
          </a:stretch>
        </p:blipFill>
        <p:spPr>
          <a:xfrm>
            <a:off x="5386400" y="100300"/>
            <a:ext cx="3629019"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E5B56"/>
        </a:solidFill>
      </p:bgPr>
    </p:bg>
    <p:spTree>
      <p:nvGrpSpPr>
        <p:cNvPr id="74" name="Shape 74"/>
        <p:cNvGrpSpPr/>
        <p:nvPr/>
      </p:nvGrpSpPr>
      <p:grpSpPr>
        <a:xfrm>
          <a:off x="0" y="0"/>
          <a:ext cx="0" cy="0"/>
          <a:chOff x="0" y="0"/>
          <a:chExt cx="0" cy="0"/>
        </a:xfrm>
      </p:grpSpPr>
      <p:sp>
        <p:nvSpPr>
          <p:cNvPr id="75" name="Google Shape;75;p16"/>
          <p:cNvSpPr txBox="1"/>
          <p:nvPr/>
        </p:nvSpPr>
        <p:spPr>
          <a:xfrm>
            <a:off x="119900" y="4719000"/>
            <a:ext cx="1789500" cy="42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50">
                <a:latin typeface="Happy Monkey"/>
                <a:ea typeface="Happy Monkey"/>
                <a:cs typeface="Happy Monkey"/>
                <a:sym typeface="Happy Monkey"/>
              </a:rPr>
              <a:t>©TheSocialEmotionalTeacher</a:t>
            </a:r>
            <a:endParaRPr sz="850">
              <a:latin typeface="Happy Monkey"/>
              <a:ea typeface="Happy Monkey"/>
              <a:cs typeface="Happy Monkey"/>
              <a:sym typeface="Happy Monkey"/>
            </a:endParaRPr>
          </a:p>
          <a:p>
            <a:pPr indent="0" lvl="0" marL="0" rtl="0" algn="l">
              <a:spcBef>
                <a:spcPts val="0"/>
              </a:spcBef>
              <a:spcAft>
                <a:spcPts val="0"/>
              </a:spcAft>
              <a:buNone/>
            </a:pPr>
            <a:r>
              <a:t/>
            </a:r>
            <a:endParaRPr>
              <a:latin typeface="Happy Monkey"/>
              <a:ea typeface="Happy Monkey"/>
              <a:cs typeface="Happy Monkey"/>
              <a:sym typeface="Happy Monkey"/>
            </a:endParaRPr>
          </a:p>
        </p:txBody>
      </p:sp>
      <p:sp>
        <p:nvSpPr>
          <p:cNvPr id="76" name="Google Shape;76;p16"/>
          <p:cNvSpPr txBox="1"/>
          <p:nvPr/>
        </p:nvSpPr>
        <p:spPr>
          <a:xfrm>
            <a:off x="559350" y="444575"/>
            <a:ext cx="8013300" cy="120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200">
                <a:solidFill>
                  <a:schemeClr val="dk1"/>
                </a:solidFill>
                <a:latin typeface="Fruktur"/>
                <a:ea typeface="Fruktur"/>
                <a:cs typeface="Fruktur"/>
                <a:sym typeface="Fruktur"/>
              </a:rPr>
              <a:t>SEL Family Activity (3-5)</a:t>
            </a:r>
            <a:endParaRPr/>
          </a:p>
        </p:txBody>
      </p:sp>
      <p:sp>
        <p:nvSpPr>
          <p:cNvPr id="77" name="Google Shape;77;p16"/>
          <p:cNvSpPr txBox="1"/>
          <p:nvPr/>
        </p:nvSpPr>
        <p:spPr>
          <a:xfrm>
            <a:off x="2477225" y="2000850"/>
            <a:ext cx="4079100" cy="5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100">
                <a:solidFill>
                  <a:schemeClr val="dk1"/>
                </a:solidFill>
                <a:highlight>
                  <a:srgbClr val="EE5B56"/>
                </a:highlight>
                <a:latin typeface="Fruktur"/>
                <a:ea typeface="Fruktur"/>
                <a:cs typeface="Fruktur"/>
                <a:sym typeface="Fruktur"/>
              </a:rPr>
              <a:t>Week of June 15, 2020</a:t>
            </a:r>
            <a:endParaRPr sz="1700">
              <a:highlight>
                <a:srgbClr val="EE5B56"/>
              </a:highlight>
            </a:endParaRPr>
          </a:p>
        </p:txBody>
      </p:sp>
      <p:sp>
        <p:nvSpPr>
          <p:cNvPr id="78" name="Google Shape;78;p16"/>
          <p:cNvSpPr txBox="1"/>
          <p:nvPr/>
        </p:nvSpPr>
        <p:spPr>
          <a:xfrm>
            <a:off x="0" y="3153725"/>
            <a:ext cx="9030600" cy="105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6000">
                <a:solidFill>
                  <a:schemeClr val="dk1"/>
                </a:solidFill>
                <a:latin typeface="Fruktur"/>
                <a:ea typeface="Fruktur"/>
                <a:cs typeface="Fruktur"/>
                <a:sym typeface="Fruktur"/>
              </a:rPr>
              <a:t>The Power of Kindness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p:nvPr/>
        </p:nvSpPr>
        <p:spPr>
          <a:xfrm>
            <a:off x="122575" y="276550"/>
            <a:ext cx="5834400" cy="4486200"/>
          </a:xfrm>
          <a:prstGeom prst="rect">
            <a:avLst/>
          </a:prstGeom>
          <a:solidFill>
            <a:srgbClr val="EE5B5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nvSpPr>
        <p:spPr>
          <a:xfrm>
            <a:off x="6077000" y="276550"/>
            <a:ext cx="2927100" cy="4563900"/>
          </a:xfrm>
          <a:prstGeom prst="rect">
            <a:avLst/>
          </a:prstGeom>
          <a:solidFill>
            <a:srgbClr val="EE5B56"/>
          </a:solidFill>
          <a:ln>
            <a:noFill/>
          </a:ln>
        </p:spPr>
        <p:txBody>
          <a:bodyPr anchorCtr="0" anchor="t" bIns="91425" lIns="91425" spcFirstLastPara="1" rIns="91425" wrap="square" tIns="91425">
            <a:noAutofit/>
          </a:bodyPr>
          <a:lstStyle/>
          <a:p>
            <a:pPr indent="0" lvl="0" marL="0" rtl="0" algn="l">
              <a:lnSpc>
                <a:spcPct val="110000"/>
              </a:lnSpc>
              <a:spcBef>
                <a:spcPts val="80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Think:</a:t>
            </a:r>
            <a:endParaRPr b="1" sz="30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Happy Monkey"/>
                <a:ea typeface="Happy Monkey"/>
                <a:cs typeface="Happy Monkey"/>
                <a:sym typeface="Happy Monkey"/>
              </a:rPr>
              <a:t>What do you see happening in the video?</a:t>
            </a:r>
            <a:endParaRPr sz="18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Happy Monkey"/>
                <a:ea typeface="Happy Monkey"/>
                <a:cs typeface="Happy Monkey"/>
                <a:sym typeface="Happy Monkey"/>
              </a:rPr>
              <a:t>What is happening to add color?</a:t>
            </a:r>
            <a:endParaRPr sz="18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Happy Monkey"/>
                <a:ea typeface="Happy Monkey"/>
                <a:cs typeface="Happy Monkey"/>
                <a:sym typeface="Happy Monkey"/>
              </a:rPr>
              <a:t>How can you color the world around you?</a:t>
            </a:r>
            <a:endParaRPr b="1" sz="2400">
              <a:solidFill>
                <a:schemeClr val="dk1"/>
              </a:solidFill>
              <a:latin typeface="Happy Monkey"/>
              <a:ea typeface="Happy Monkey"/>
              <a:cs typeface="Happy Monkey"/>
              <a:sym typeface="Happy Monkey"/>
            </a:endParaRPr>
          </a:p>
          <a:p>
            <a:pPr indent="0" lvl="0" marL="0" rtl="0" algn="l">
              <a:lnSpc>
                <a:spcPct val="110000"/>
              </a:lnSpc>
              <a:spcBef>
                <a:spcPts val="800"/>
              </a:spcBef>
              <a:spcAft>
                <a:spcPts val="0"/>
              </a:spcAft>
              <a:buNone/>
            </a:pPr>
            <a:r>
              <a:t/>
            </a:r>
            <a:endParaRPr b="1">
              <a:latin typeface="Happy Monkey"/>
              <a:ea typeface="Happy Monkey"/>
              <a:cs typeface="Happy Monkey"/>
              <a:sym typeface="Happy Monkey"/>
            </a:endParaRPr>
          </a:p>
          <a:p>
            <a:pPr indent="0" lvl="0" marL="0" rtl="0" algn="l">
              <a:lnSpc>
                <a:spcPct val="110000"/>
              </a:lnSpc>
              <a:spcBef>
                <a:spcPts val="800"/>
              </a:spcBef>
              <a:spcAft>
                <a:spcPts val="0"/>
              </a:spcAft>
              <a:buNone/>
            </a:pPr>
            <a:r>
              <a:t/>
            </a:r>
            <a:endParaRPr b="1">
              <a:latin typeface="Happy Monkey"/>
              <a:ea typeface="Happy Monkey"/>
              <a:cs typeface="Happy Monkey"/>
              <a:sym typeface="Happy Monkey"/>
            </a:endParaRPr>
          </a:p>
          <a:p>
            <a:pPr indent="0" lvl="0" marL="0" rtl="0" algn="l">
              <a:spcBef>
                <a:spcPts val="0"/>
              </a:spcBef>
              <a:spcAft>
                <a:spcPts val="0"/>
              </a:spcAft>
              <a:buNone/>
            </a:pPr>
            <a:r>
              <a:t/>
            </a:r>
            <a:endParaRPr b="1" sz="1200">
              <a:latin typeface="Happy Monkey"/>
              <a:ea typeface="Happy Monkey"/>
              <a:cs typeface="Happy Monkey"/>
              <a:sym typeface="Happy Monkey"/>
            </a:endParaRPr>
          </a:p>
        </p:txBody>
      </p:sp>
      <p:pic>
        <p:nvPicPr>
          <p:cNvPr descr="With this Campaign of Kindness we're launching a worldwide challenge for all people to make it A Better World in any way they can. Small actions make a big difference! WATCH &amp; SHARE (http://ColorWithKindness.com) to help be a part of the movement!&#10;&#10;This campaign is a part of our mission to build a caring, positive community of people that work to change the world—the BetterWorldians Community (http://BetterWorldians.com). You'll find stories of everyday kindness and profound generosity as well as learn small and easy ways to improve your life and the lives of others. Some BetterWorldians work daily to make a difference, some do small acts of kindness that have a big impact, and some simply have a yearning to do good but aren't sure how. We all share a desire to make this A Better World. &#10;&#10;Join the BetterWorldians Community: http://BetterWorldians.com&#10;&#10;All our products—whether focused on individuals, communities, or on the workplace—are built with the purpose of enlightening our world. This includes A Better World, a free, uplifting game on Facebook that is all about being positive and encouraging kindness to others. Like other Facebook games, you dress your character, decorate your home, care for a pet, and more, but in A Better World players progress by doing kind things for others inside and outside the game. &quot;Where all good deeds are rewarded and real world causes are supported!&quot;  &#10;&#10;Play A Better World on Facebook: http://Play.ABetterWorld.com&#10;&#10;Building on this work is BetterWorldians Radio, which highlights the work of people doing good in the real world. Through inspirational stories that recognize those doing good, listeners will learn how they too can become BetterWorldians and make a difference in their communities. &#10;&#10;Listen to BetterWorldians Radio: http://bit.ly/BetterWorldiansRadio&#10;&#10;We want to &quot;Bring Out the BetterWorldian&quot; in everyone. Join us! Support the campaign and make a difference. WATCH the video and SHARE it with your friends!&#10;&#10;Learn more about becoming a BetterWorldian by visiting http://BetterWorldians.com.&#10;&#10;Follow us on Facebook: &#10;- BetterWorldians Community: http://BetterWorldians.com&#10;- A Better World Game: http://Play.ABetterWorld.com&#10;- ToonUps: http://bit.ly/ToonUpsonFB&#10;&#10;Follow us on Twitter: &#10;- BetterWorldians Community: http://bit.ly/TwitterBW&#10;- A Better World Game: http://bit.ly/TwitterABW&#10;- ToonUps: http://bit.ly/TwitterToonUps&#10;&#10;Listen to BetterWorldians Radio: &#10;- http://bit.ly/BetterWorldiansRadio&#10;&#10;Follow us on LinkedIn:&#10;- http://bit.ly/ToonUpsInc" id="85" name="Google Shape;85;p17" title="Color Your World With Kindness">
            <a:hlinkClick r:id="rId3"/>
          </p:cNvPr>
          <p:cNvPicPr preferRelativeResize="0"/>
          <p:nvPr/>
        </p:nvPicPr>
        <p:blipFill>
          <a:blip r:embed="rId4">
            <a:alphaModFix/>
          </a:blip>
          <a:stretch>
            <a:fillRect/>
          </a:stretch>
        </p:blipFill>
        <p:spPr>
          <a:xfrm>
            <a:off x="317775" y="447200"/>
            <a:ext cx="5417725" cy="406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p:nvPr/>
        </p:nvSpPr>
        <p:spPr>
          <a:xfrm>
            <a:off x="122575" y="100300"/>
            <a:ext cx="5613900" cy="4838700"/>
          </a:xfrm>
          <a:prstGeom prst="rect">
            <a:avLst/>
          </a:prstGeom>
          <a:solidFill>
            <a:srgbClr val="EE5B5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u="sng">
                <a:solidFill>
                  <a:schemeClr val="dk1"/>
                </a:solidFill>
                <a:latin typeface="Happy Monkey"/>
                <a:ea typeface="Happy Monkey"/>
                <a:cs typeface="Happy Monkey"/>
                <a:sym typeface="Happy Monkey"/>
              </a:rPr>
              <a:t>Activity:</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Write a persuasive letter, convincing someone to help “color the world” by spreading kindness. Give at least 3 reasons why they should help.</a:t>
            </a:r>
            <a:endParaRPr b="1" sz="3600" u="sng">
              <a:solidFill>
                <a:schemeClr val="dk1"/>
              </a:solidFill>
              <a:latin typeface="Happy Monkey"/>
              <a:ea typeface="Happy Monkey"/>
              <a:cs typeface="Happy Monkey"/>
              <a:sym typeface="Happy Monkey"/>
            </a:endParaRPr>
          </a:p>
        </p:txBody>
      </p:sp>
      <p:pic>
        <p:nvPicPr>
          <p:cNvPr id="91" name="Google Shape;91;p18"/>
          <p:cNvPicPr preferRelativeResize="0"/>
          <p:nvPr/>
        </p:nvPicPr>
        <p:blipFill rotWithShape="1">
          <a:blip r:embed="rId3">
            <a:alphaModFix/>
          </a:blip>
          <a:srcRect b="0" l="15373" r="39074" t="0"/>
          <a:stretch/>
        </p:blipFill>
        <p:spPr>
          <a:xfrm>
            <a:off x="5736450" y="100300"/>
            <a:ext cx="3304525"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