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Fruktur"/>
      <p:regular r:id="rId13"/>
    </p:embeddedFont>
    <p:embeddedFont>
      <p:font typeface="Happy Monkey"/>
      <p:regular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Fruktur-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HappyMonkey-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716c31bd21_0_2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716c31bd21_0_2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g716c31bd21_0_2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716c31bd21_0_2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Google Shape;66;g716c31bd21_0_3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716c31bd21_0_3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g7458be7206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7458be7206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7458be7206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7458be7206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781f022ffe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781f022ffe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g7458be7206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7458be7206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www.youtube.com/watch?v=r6CPzyqCff0" TargetMode="Externa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www.youtube.com/watch?v=r6CPzyqCff0" TargetMode="Externa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www.youtube.com/watch?v=HWxAiWo-jWc" TargetMode="External"/><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93C47D"/>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744575"/>
            <a:ext cx="8520600" cy="1091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Fruktur"/>
                <a:ea typeface="Fruktur"/>
                <a:cs typeface="Fruktur"/>
                <a:sym typeface="Fruktur"/>
              </a:rPr>
              <a:t>SEL Family Activity (K-2)</a:t>
            </a:r>
            <a:endParaRPr>
              <a:latin typeface="Fruktur"/>
              <a:ea typeface="Fruktur"/>
              <a:cs typeface="Fruktur"/>
              <a:sym typeface="Fruktur"/>
            </a:endParaRPr>
          </a:p>
        </p:txBody>
      </p:sp>
      <p:sp>
        <p:nvSpPr>
          <p:cNvPr id="55" name="Google Shape;55;p13"/>
          <p:cNvSpPr txBox="1"/>
          <p:nvPr>
            <p:ph idx="1" type="subTitle"/>
          </p:nvPr>
        </p:nvSpPr>
        <p:spPr>
          <a:xfrm>
            <a:off x="2545275" y="2250350"/>
            <a:ext cx="4045200" cy="583200"/>
          </a:xfrm>
          <a:prstGeom prst="rect">
            <a:avLst/>
          </a:prstGeom>
          <a:solidFill>
            <a:srgbClr val="B6D7A8"/>
          </a:solidFill>
        </p:spPr>
        <p:txBody>
          <a:bodyPr anchorCtr="0" anchor="t" bIns="91425" lIns="91425" spcFirstLastPara="1" rIns="91425" wrap="square" tIns="91425">
            <a:noAutofit/>
          </a:bodyPr>
          <a:lstStyle/>
          <a:p>
            <a:pPr indent="0" lvl="0" marL="0" rtl="0" algn="ctr">
              <a:spcBef>
                <a:spcPts val="0"/>
              </a:spcBef>
              <a:spcAft>
                <a:spcPts val="0"/>
              </a:spcAft>
              <a:buNone/>
            </a:pPr>
            <a:r>
              <a:rPr lang="en" sz="3100">
                <a:solidFill>
                  <a:srgbClr val="000000"/>
                </a:solidFill>
                <a:highlight>
                  <a:srgbClr val="B6D7A8"/>
                </a:highlight>
                <a:latin typeface="Fruktur"/>
                <a:ea typeface="Fruktur"/>
                <a:cs typeface="Fruktur"/>
                <a:sym typeface="Fruktur"/>
              </a:rPr>
              <a:t>Week of May 18 2020</a:t>
            </a:r>
            <a:endParaRPr sz="3100">
              <a:solidFill>
                <a:srgbClr val="000000"/>
              </a:solidFill>
              <a:highlight>
                <a:srgbClr val="B6D7A8"/>
              </a:highlight>
              <a:latin typeface="Fruktur"/>
              <a:ea typeface="Fruktur"/>
              <a:cs typeface="Fruktur"/>
              <a:sym typeface="Fruktur"/>
            </a:endParaRPr>
          </a:p>
        </p:txBody>
      </p:sp>
      <p:sp>
        <p:nvSpPr>
          <p:cNvPr id="56" name="Google Shape;56;p13"/>
          <p:cNvSpPr txBox="1"/>
          <p:nvPr/>
        </p:nvSpPr>
        <p:spPr>
          <a:xfrm>
            <a:off x="75" y="3234450"/>
            <a:ext cx="9144000" cy="1091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6000">
                <a:latin typeface="Fruktur"/>
                <a:ea typeface="Fruktur"/>
                <a:cs typeface="Fruktur"/>
                <a:sym typeface="Fruktur"/>
              </a:rPr>
              <a:t>Managing Powerful Feelings</a:t>
            </a:r>
            <a:endParaRPr sz="6000">
              <a:latin typeface="Fruktur"/>
              <a:ea typeface="Fruktur"/>
              <a:cs typeface="Fruktur"/>
              <a:sym typeface="Fruktur"/>
            </a:endParaRPr>
          </a:p>
        </p:txBody>
      </p:sp>
      <p:sp>
        <p:nvSpPr>
          <p:cNvPr id="57" name="Google Shape;57;p13"/>
          <p:cNvSpPr txBox="1"/>
          <p:nvPr/>
        </p:nvSpPr>
        <p:spPr>
          <a:xfrm>
            <a:off x="279800" y="4801475"/>
            <a:ext cx="1750200" cy="223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850">
                <a:solidFill>
                  <a:schemeClr val="dk1"/>
                </a:solidFill>
                <a:latin typeface="Happy Monkey"/>
                <a:ea typeface="Happy Monkey"/>
                <a:cs typeface="Happy Monkey"/>
                <a:sym typeface="Happy Monkey"/>
              </a:rPr>
              <a:t>©TheSocialEmotionalTeacher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93C47D"/>
        </a:solidFill>
      </p:bgPr>
    </p:bg>
    <p:spTree>
      <p:nvGrpSpPr>
        <p:cNvPr id="61" name="Shape 61"/>
        <p:cNvGrpSpPr/>
        <p:nvPr/>
      </p:nvGrpSpPr>
      <p:grpSpPr>
        <a:xfrm>
          <a:off x="0" y="0"/>
          <a:ext cx="0" cy="0"/>
          <a:chOff x="0" y="0"/>
          <a:chExt cx="0" cy="0"/>
        </a:xfrm>
      </p:grpSpPr>
      <p:sp>
        <p:nvSpPr>
          <p:cNvPr id="62" name="Google Shape;62;p14"/>
          <p:cNvSpPr/>
          <p:nvPr/>
        </p:nvSpPr>
        <p:spPr>
          <a:xfrm>
            <a:off x="122575" y="276550"/>
            <a:ext cx="5834400" cy="4486200"/>
          </a:xfrm>
          <a:prstGeom prst="rect">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4"/>
          <p:cNvSpPr txBox="1"/>
          <p:nvPr/>
        </p:nvSpPr>
        <p:spPr>
          <a:xfrm>
            <a:off x="6077000" y="276550"/>
            <a:ext cx="2927100" cy="4486200"/>
          </a:xfrm>
          <a:prstGeom prst="rect">
            <a:avLst/>
          </a:prstGeom>
          <a:solidFill>
            <a:srgbClr val="B6D7A8"/>
          </a:solidFill>
          <a:ln>
            <a:noFill/>
          </a:ln>
        </p:spPr>
        <p:txBody>
          <a:bodyPr anchorCtr="0" anchor="t" bIns="91425" lIns="91425" spcFirstLastPara="1" rIns="91425" wrap="square" tIns="91425">
            <a:noAutofit/>
          </a:bodyPr>
          <a:lstStyle/>
          <a:p>
            <a:pPr indent="0" lvl="0" marL="0" rtl="0" algn="l">
              <a:lnSpc>
                <a:spcPct val="110000"/>
              </a:lnSpc>
              <a:spcBef>
                <a:spcPts val="800"/>
              </a:spcBef>
              <a:spcAft>
                <a:spcPts val="0"/>
              </a:spcAft>
              <a:buClr>
                <a:schemeClr val="dk1"/>
              </a:buClr>
              <a:buSzPts val="1100"/>
              <a:buFont typeface="Arial"/>
              <a:buNone/>
            </a:pPr>
            <a:r>
              <a:rPr b="1" lang="en" sz="3000">
                <a:solidFill>
                  <a:schemeClr val="dk1"/>
                </a:solidFill>
                <a:latin typeface="Happy Monkey"/>
                <a:ea typeface="Happy Monkey"/>
                <a:cs typeface="Happy Monkey"/>
                <a:sym typeface="Happy Monkey"/>
              </a:rPr>
              <a:t>Think:</a:t>
            </a:r>
            <a:endParaRPr b="1" sz="3000">
              <a:solidFill>
                <a:schemeClr val="dk1"/>
              </a:solidFill>
              <a:latin typeface="Happy Monkey"/>
              <a:ea typeface="Happy Monkey"/>
              <a:cs typeface="Happy Monkey"/>
              <a:sym typeface="Happy Monkey"/>
            </a:endParaRPr>
          </a:p>
          <a:p>
            <a:pPr indent="0" lvl="0" marL="0" rtl="0" algn="l">
              <a:lnSpc>
                <a:spcPct val="110000"/>
              </a:lnSpc>
              <a:spcBef>
                <a:spcPts val="800"/>
              </a:spcBef>
              <a:spcAft>
                <a:spcPts val="0"/>
              </a:spcAft>
              <a:buClr>
                <a:schemeClr val="dk1"/>
              </a:buClr>
              <a:buSzPts val="1100"/>
              <a:buFont typeface="Arial"/>
              <a:buNone/>
            </a:pPr>
            <a:r>
              <a:rPr b="1" lang="en">
                <a:solidFill>
                  <a:schemeClr val="dk1"/>
                </a:solidFill>
                <a:latin typeface="Happy Monkey"/>
                <a:ea typeface="Happy Monkey"/>
                <a:cs typeface="Happy Monkey"/>
                <a:sym typeface="Happy Monkey"/>
              </a:rPr>
              <a:t>What is “the beast” in the video?</a:t>
            </a:r>
            <a:endParaRPr b="1">
              <a:solidFill>
                <a:schemeClr val="dk1"/>
              </a:solidFill>
              <a:latin typeface="Happy Monkey"/>
              <a:ea typeface="Happy Monkey"/>
              <a:cs typeface="Happy Monkey"/>
              <a:sym typeface="Happy Monkey"/>
            </a:endParaRPr>
          </a:p>
          <a:p>
            <a:pPr indent="0" lvl="0" marL="0" rtl="0" algn="l">
              <a:lnSpc>
                <a:spcPct val="110000"/>
              </a:lnSpc>
              <a:spcBef>
                <a:spcPts val="800"/>
              </a:spcBef>
              <a:spcAft>
                <a:spcPts val="0"/>
              </a:spcAft>
              <a:buClr>
                <a:schemeClr val="dk1"/>
              </a:buClr>
              <a:buSzPts val="1100"/>
              <a:buFont typeface="Arial"/>
              <a:buNone/>
            </a:pPr>
            <a:r>
              <a:rPr b="1" lang="en">
                <a:solidFill>
                  <a:schemeClr val="dk1"/>
                </a:solidFill>
                <a:latin typeface="Happy Monkey"/>
                <a:ea typeface="Happy Monkey"/>
                <a:cs typeface="Happy Monkey"/>
                <a:sym typeface="Happy Monkey"/>
              </a:rPr>
              <a:t>What made Mojo’s beast appear?</a:t>
            </a:r>
            <a:endParaRPr b="1">
              <a:solidFill>
                <a:schemeClr val="dk1"/>
              </a:solidFill>
              <a:latin typeface="Happy Monkey"/>
              <a:ea typeface="Happy Monkey"/>
              <a:cs typeface="Happy Monkey"/>
              <a:sym typeface="Happy Monkey"/>
            </a:endParaRPr>
          </a:p>
          <a:p>
            <a:pPr indent="0" lvl="0" marL="0" rtl="0" algn="l">
              <a:lnSpc>
                <a:spcPct val="110000"/>
              </a:lnSpc>
              <a:spcBef>
                <a:spcPts val="800"/>
              </a:spcBef>
              <a:spcAft>
                <a:spcPts val="0"/>
              </a:spcAft>
              <a:buClr>
                <a:schemeClr val="dk1"/>
              </a:buClr>
              <a:buSzPts val="1100"/>
              <a:buFont typeface="Arial"/>
              <a:buNone/>
            </a:pPr>
            <a:r>
              <a:rPr b="1" lang="en">
                <a:solidFill>
                  <a:schemeClr val="dk1"/>
                </a:solidFill>
                <a:latin typeface="Happy Monkey"/>
                <a:ea typeface="Happy Monkey"/>
                <a:cs typeface="Happy Monkey"/>
                <a:sym typeface="Happy Monkey"/>
              </a:rPr>
              <a:t>Think about a time you have experienced “the beast.”</a:t>
            </a:r>
            <a:endParaRPr b="1">
              <a:solidFill>
                <a:schemeClr val="dk1"/>
              </a:solidFill>
              <a:highlight>
                <a:srgbClr val="B6D7A8"/>
              </a:highlight>
              <a:latin typeface="Happy Monkey"/>
              <a:ea typeface="Happy Monkey"/>
              <a:cs typeface="Happy Monkey"/>
              <a:sym typeface="Happy Monkey"/>
            </a:endParaRPr>
          </a:p>
          <a:p>
            <a:pPr indent="0" lvl="0" marL="0" rtl="0" algn="l">
              <a:lnSpc>
                <a:spcPct val="110000"/>
              </a:lnSpc>
              <a:spcBef>
                <a:spcPts val="800"/>
              </a:spcBef>
              <a:spcAft>
                <a:spcPts val="0"/>
              </a:spcAft>
              <a:buClr>
                <a:schemeClr val="dk1"/>
              </a:buClr>
              <a:buSzPts val="1100"/>
              <a:buFont typeface="Arial"/>
              <a:buNone/>
            </a:pPr>
            <a:r>
              <a:t/>
            </a:r>
            <a:endParaRPr b="1">
              <a:solidFill>
                <a:schemeClr val="dk1"/>
              </a:solidFill>
              <a:latin typeface="Happy Monkey"/>
              <a:ea typeface="Happy Monkey"/>
              <a:cs typeface="Happy Monkey"/>
              <a:sym typeface="Happy Monkey"/>
            </a:endParaRPr>
          </a:p>
          <a:p>
            <a:pPr indent="0" lvl="0" marL="0" rtl="0" algn="l">
              <a:lnSpc>
                <a:spcPct val="110000"/>
              </a:lnSpc>
              <a:spcBef>
                <a:spcPts val="800"/>
              </a:spcBef>
              <a:spcAft>
                <a:spcPts val="0"/>
              </a:spcAft>
              <a:buClr>
                <a:schemeClr val="dk1"/>
              </a:buClr>
              <a:buSzPts val="1100"/>
              <a:buFont typeface="Arial"/>
              <a:buNone/>
            </a:pPr>
            <a:r>
              <a:t/>
            </a:r>
            <a:endParaRPr b="1" sz="3000">
              <a:solidFill>
                <a:schemeClr val="dk1"/>
              </a:solidFill>
              <a:latin typeface="Happy Monkey"/>
              <a:ea typeface="Happy Monkey"/>
              <a:cs typeface="Happy Monkey"/>
              <a:sym typeface="Happy Monkey"/>
            </a:endParaRPr>
          </a:p>
          <a:p>
            <a:pPr indent="0" lvl="0" marL="0" rtl="0" algn="l">
              <a:spcBef>
                <a:spcPts val="0"/>
              </a:spcBef>
              <a:spcAft>
                <a:spcPts val="0"/>
              </a:spcAft>
              <a:buNone/>
            </a:pPr>
            <a:r>
              <a:t/>
            </a:r>
            <a:endParaRPr b="1" sz="1200">
              <a:latin typeface="Happy Monkey"/>
              <a:ea typeface="Happy Monkey"/>
              <a:cs typeface="Happy Monkey"/>
              <a:sym typeface="Happy Monkey"/>
            </a:endParaRPr>
          </a:p>
        </p:txBody>
      </p:sp>
      <p:pic>
        <p:nvPicPr>
          <p:cNvPr descr="Activity 1: The Beast&#10;&#10;Visit https://www.classdojo.com/ideas/ to find the rest of this activity, and four more activities to help your kids or students learn how to manage their emotions through mindfulness!&#10;&#10;These activities have been developed by ClassDojo in collaboration with Yale University's Center for Emotional Intelligence." id="64" name="Google Shape;64;p14" title="Mindfulness for students - Activity #1">
            <a:hlinkClick r:id="rId3"/>
          </p:cNvPr>
          <p:cNvPicPr preferRelativeResize="0"/>
          <p:nvPr/>
        </p:nvPicPr>
        <p:blipFill>
          <a:blip r:embed="rId4">
            <a:alphaModFix/>
          </a:blip>
          <a:stretch>
            <a:fillRect/>
          </a:stretch>
        </p:blipFill>
        <p:spPr>
          <a:xfrm>
            <a:off x="379300" y="549700"/>
            <a:ext cx="5422825" cy="40671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Google Shape;69;p15"/>
          <p:cNvSpPr txBox="1"/>
          <p:nvPr/>
        </p:nvSpPr>
        <p:spPr>
          <a:xfrm>
            <a:off x="91825" y="202475"/>
            <a:ext cx="5341200" cy="4793400"/>
          </a:xfrm>
          <a:prstGeom prst="rect">
            <a:avLst/>
          </a:prstGeom>
          <a:solidFill>
            <a:srgbClr val="93C47D"/>
          </a:solid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sz="3600" u="sng">
              <a:solidFill>
                <a:schemeClr val="dk1"/>
              </a:solidFill>
              <a:latin typeface="Happy Monkey"/>
              <a:ea typeface="Happy Monkey"/>
              <a:cs typeface="Happy Monkey"/>
              <a:sym typeface="Happy Monkey"/>
            </a:endParaRPr>
          </a:p>
          <a:p>
            <a:pPr indent="0" lvl="0" marL="0" rtl="0" algn="l">
              <a:spcBef>
                <a:spcPts val="0"/>
              </a:spcBef>
              <a:spcAft>
                <a:spcPts val="0"/>
              </a:spcAft>
              <a:buClr>
                <a:schemeClr val="dk1"/>
              </a:buClr>
              <a:buSzPts val="1100"/>
              <a:buFont typeface="Arial"/>
              <a:buNone/>
            </a:pPr>
            <a:r>
              <a:rPr b="1" lang="en" sz="3600" u="sng">
                <a:solidFill>
                  <a:schemeClr val="dk1"/>
                </a:solidFill>
                <a:latin typeface="Happy Monkey"/>
                <a:ea typeface="Happy Monkey"/>
                <a:cs typeface="Happy Monkey"/>
                <a:sym typeface="Happy Monkey"/>
              </a:rPr>
              <a:t>Activity:</a:t>
            </a:r>
            <a:endParaRPr b="1" sz="3600" u="sng">
              <a:solidFill>
                <a:schemeClr val="dk1"/>
              </a:solidFill>
              <a:latin typeface="Happy Monkey"/>
              <a:ea typeface="Happy Monkey"/>
              <a:cs typeface="Happy Monkey"/>
              <a:sym typeface="Happy Monkey"/>
            </a:endParaRPr>
          </a:p>
          <a:p>
            <a:pPr indent="0" lvl="0" marL="0" rtl="0" algn="l">
              <a:spcBef>
                <a:spcPts val="0"/>
              </a:spcBef>
              <a:spcAft>
                <a:spcPts val="0"/>
              </a:spcAft>
              <a:buClr>
                <a:schemeClr val="dk1"/>
              </a:buClr>
              <a:buSzPts val="1100"/>
              <a:buFont typeface="Arial"/>
              <a:buNone/>
            </a:pPr>
            <a:r>
              <a:t/>
            </a:r>
            <a:endParaRPr b="1" sz="3600" u="sng">
              <a:solidFill>
                <a:schemeClr val="dk1"/>
              </a:solidFill>
              <a:latin typeface="Happy Monkey"/>
              <a:ea typeface="Happy Monkey"/>
              <a:cs typeface="Happy Monkey"/>
              <a:sym typeface="Happy Monkey"/>
            </a:endParaRPr>
          </a:p>
          <a:p>
            <a:pPr indent="0" lvl="0" marL="0" rtl="0" algn="l">
              <a:spcBef>
                <a:spcPts val="0"/>
              </a:spcBef>
              <a:spcAft>
                <a:spcPts val="0"/>
              </a:spcAft>
              <a:buClr>
                <a:schemeClr val="dk1"/>
              </a:buClr>
              <a:buSzPts val="1100"/>
              <a:buFont typeface="Arial"/>
              <a:buNone/>
            </a:pPr>
            <a:r>
              <a:rPr b="1" lang="en" sz="3000">
                <a:solidFill>
                  <a:schemeClr val="dk1"/>
                </a:solidFill>
                <a:latin typeface="Happy Monkey"/>
                <a:ea typeface="Happy Monkey"/>
                <a:cs typeface="Happy Monkey"/>
                <a:sym typeface="Happy Monkey"/>
              </a:rPr>
              <a:t>Think about a time when </a:t>
            </a:r>
            <a:r>
              <a:rPr b="1" i="1" lang="en" sz="3000">
                <a:solidFill>
                  <a:schemeClr val="dk1"/>
                </a:solidFill>
                <a:latin typeface="Happy Monkey"/>
                <a:ea typeface="Happy Monkey"/>
                <a:cs typeface="Happy Monkey"/>
                <a:sym typeface="Happy Monkey"/>
              </a:rPr>
              <a:t>your</a:t>
            </a:r>
            <a:r>
              <a:rPr b="1" lang="en" sz="3000">
                <a:solidFill>
                  <a:schemeClr val="dk1"/>
                </a:solidFill>
                <a:latin typeface="Happy Monkey"/>
                <a:ea typeface="Happy Monkey"/>
                <a:cs typeface="Happy Monkey"/>
                <a:sym typeface="Happy Monkey"/>
              </a:rPr>
              <a:t> “beast” appeared. Draw a picture of your beast. </a:t>
            </a:r>
            <a:endParaRPr b="1" sz="3600" u="sng">
              <a:solidFill>
                <a:schemeClr val="dk1"/>
              </a:solidFill>
              <a:latin typeface="Happy Monkey"/>
              <a:ea typeface="Happy Monkey"/>
              <a:cs typeface="Happy Monkey"/>
              <a:sym typeface="Happy Monkey"/>
            </a:endParaRPr>
          </a:p>
          <a:p>
            <a:pPr indent="0" lvl="0" marL="0" rtl="0" algn="ctr">
              <a:spcBef>
                <a:spcPts val="0"/>
              </a:spcBef>
              <a:spcAft>
                <a:spcPts val="0"/>
              </a:spcAft>
              <a:buNone/>
            </a:pPr>
            <a:r>
              <a:t/>
            </a:r>
            <a:endParaRPr b="1" sz="3000">
              <a:solidFill>
                <a:schemeClr val="dk1"/>
              </a:solidFill>
              <a:latin typeface="Happy Monkey"/>
              <a:ea typeface="Happy Monkey"/>
              <a:cs typeface="Happy Monkey"/>
              <a:sym typeface="Happy Monkey"/>
            </a:endParaRPr>
          </a:p>
          <a:p>
            <a:pPr indent="0" lvl="0" marL="0" rtl="0" algn="ctr">
              <a:spcBef>
                <a:spcPts val="0"/>
              </a:spcBef>
              <a:spcAft>
                <a:spcPts val="0"/>
              </a:spcAft>
              <a:buNone/>
            </a:pPr>
            <a:r>
              <a:t/>
            </a:r>
            <a:endParaRPr b="1" sz="3000">
              <a:solidFill>
                <a:schemeClr val="dk1"/>
              </a:solidFill>
              <a:latin typeface="Happy Monkey"/>
              <a:ea typeface="Happy Monkey"/>
              <a:cs typeface="Happy Monkey"/>
              <a:sym typeface="Happy Monkey"/>
            </a:endParaRPr>
          </a:p>
        </p:txBody>
      </p:sp>
      <p:pic>
        <p:nvPicPr>
          <p:cNvPr id="70" name="Google Shape;70;p15"/>
          <p:cNvPicPr preferRelativeResize="0"/>
          <p:nvPr/>
        </p:nvPicPr>
        <p:blipFill rotWithShape="1">
          <a:blip r:embed="rId3">
            <a:alphaModFix/>
          </a:blip>
          <a:srcRect b="0" l="23759" r="31564" t="0"/>
          <a:stretch/>
        </p:blipFill>
        <p:spPr>
          <a:xfrm>
            <a:off x="5277550" y="625300"/>
            <a:ext cx="3373825" cy="42735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93C47D"/>
        </a:solidFill>
      </p:bgPr>
    </p:bg>
    <p:spTree>
      <p:nvGrpSpPr>
        <p:cNvPr id="74" name="Shape 74"/>
        <p:cNvGrpSpPr/>
        <p:nvPr/>
      </p:nvGrpSpPr>
      <p:grpSpPr>
        <a:xfrm>
          <a:off x="0" y="0"/>
          <a:ext cx="0" cy="0"/>
          <a:chOff x="0" y="0"/>
          <a:chExt cx="0" cy="0"/>
        </a:xfrm>
      </p:grpSpPr>
      <p:sp>
        <p:nvSpPr>
          <p:cNvPr id="75" name="Google Shape;75;p16"/>
          <p:cNvSpPr txBox="1"/>
          <p:nvPr/>
        </p:nvSpPr>
        <p:spPr>
          <a:xfrm>
            <a:off x="119900" y="4719000"/>
            <a:ext cx="1789500" cy="424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850">
                <a:latin typeface="Happy Monkey"/>
                <a:ea typeface="Happy Monkey"/>
                <a:cs typeface="Happy Monkey"/>
                <a:sym typeface="Happy Monkey"/>
              </a:rPr>
              <a:t>©TheSocialEmotionalTeacher</a:t>
            </a:r>
            <a:endParaRPr sz="850">
              <a:latin typeface="Happy Monkey"/>
              <a:ea typeface="Happy Monkey"/>
              <a:cs typeface="Happy Monkey"/>
              <a:sym typeface="Happy Monkey"/>
            </a:endParaRPr>
          </a:p>
          <a:p>
            <a:pPr indent="0" lvl="0" marL="0" rtl="0" algn="l">
              <a:spcBef>
                <a:spcPts val="0"/>
              </a:spcBef>
              <a:spcAft>
                <a:spcPts val="0"/>
              </a:spcAft>
              <a:buNone/>
            </a:pPr>
            <a:r>
              <a:t/>
            </a:r>
            <a:endParaRPr>
              <a:latin typeface="Happy Monkey"/>
              <a:ea typeface="Happy Monkey"/>
              <a:cs typeface="Happy Monkey"/>
              <a:sym typeface="Happy Monkey"/>
            </a:endParaRPr>
          </a:p>
        </p:txBody>
      </p:sp>
      <p:sp>
        <p:nvSpPr>
          <p:cNvPr id="76" name="Google Shape;76;p16"/>
          <p:cNvSpPr txBox="1"/>
          <p:nvPr/>
        </p:nvSpPr>
        <p:spPr>
          <a:xfrm>
            <a:off x="559350" y="444575"/>
            <a:ext cx="8013300" cy="1203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5200">
                <a:solidFill>
                  <a:schemeClr val="dk1"/>
                </a:solidFill>
                <a:latin typeface="Fruktur"/>
                <a:ea typeface="Fruktur"/>
                <a:cs typeface="Fruktur"/>
                <a:sym typeface="Fruktur"/>
              </a:rPr>
              <a:t>SEL Family Activity (3-5)</a:t>
            </a:r>
            <a:endParaRPr/>
          </a:p>
        </p:txBody>
      </p:sp>
      <p:sp>
        <p:nvSpPr>
          <p:cNvPr id="77" name="Google Shape;77;p16"/>
          <p:cNvSpPr txBox="1"/>
          <p:nvPr/>
        </p:nvSpPr>
        <p:spPr>
          <a:xfrm>
            <a:off x="2723725" y="2000850"/>
            <a:ext cx="3842400" cy="570900"/>
          </a:xfrm>
          <a:prstGeom prst="rect">
            <a:avLst/>
          </a:prstGeom>
          <a:solidFill>
            <a:srgbClr val="B6D7A8"/>
          </a:solid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2800">
                <a:solidFill>
                  <a:schemeClr val="dk1"/>
                </a:solidFill>
                <a:highlight>
                  <a:srgbClr val="B6D7A8"/>
                </a:highlight>
                <a:latin typeface="Fruktur"/>
                <a:ea typeface="Fruktur"/>
                <a:cs typeface="Fruktur"/>
                <a:sym typeface="Fruktur"/>
              </a:rPr>
              <a:t>Week of May 18, 2020</a:t>
            </a:r>
            <a:endParaRPr>
              <a:highlight>
                <a:srgbClr val="B6D7A8"/>
              </a:highlight>
            </a:endParaRPr>
          </a:p>
        </p:txBody>
      </p:sp>
      <p:sp>
        <p:nvSpPr>
          <p:cNvPr id="78" name="Google Shape;78;p16"/>
          <p:cNvSpPr txBox="1"/>
          <p:nvPr/>
        </p:nvSpPr>
        <p:spPr>
          <a:xfrm>
            <a:off x="0" y="3144000"/>
            <a:ext cx="9144000" cy="1057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6000">
                <a:solidFill>
                  <a:schemeClr val="dk1"/>
                </a:solidFill>
                <a:latin typeface="Fruktur"/>
                <a:ea typeface="Fruktur"/>
                <a:cs typeface="Fruktur"/>
                <a:sym typeface="Fruktur"/>
              </a:rPr>
              <a:t>Managing Powerful Feelings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Google Shape;83;p17"/>
          <p:cNvSpPr/>
          <p:nvPr/>
        </p:nvSpPr>
        <p:spPr>
          <a:xfrm>
            <a:off x="122575" y="276550"/>
            <a:ext cx="6198000" cy="4486200"/>
          </a:xfrm>
          <a:prstGeom prst="rect">
            <a:avLst/>
          </a:prstGeom>
          <a:solidFill>
            <a:srgbClr val="93C47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7"/>
          <p:cNvSpPr txBox="1"/>
          <p:nvPr/>
        </p:nvSpPr>
        <p:spPr>
          <a:xfrm>
            <a:off x="6320525" y="276500"/>
            <a:ext cx="2683500" cy="4486200"/>
          </a:xfrm>
          <a:prstGeom prst="rect">
            <a:avLst/>
          </a:prstGeom>
          <a:solidFill>
            <a:srgbClr val="B6D7A8"/>
          </a:solidFill>
          <a:ln>
            <a:noFill/>
          </a:ln>
        </p:spPr>
        <p:txBody>
          <a:bodyPr anchorCtr="0" anchor="t" bIns="91425" lIns="91425" spcFirstLastPara="1" rIns="91425" wrap="square" tIns="91425">
            <a:noAutofit/>
          </a:bodyPr>
          <a:lstStyle/>
          <a:p>
            <a:pPr indent="0" lvl="0" marL="0" rtl="0" algn="l">
              <a:lnSpc>
                <a:spcPct val="110000"/>
              </a:lnSpc>
              <a:spcBef>
                <a:spcPts val="800"/>
              </a:spcBef>
              <a:spcAft>
                <a:spcPts val="0"/>
              </a:spcAft>
              <a:buClr>
                <a:schemeClr val="dk1"/>
              </a:buClr>
              <a:buSzPts val="1100"/>
              <a:buFont typeface="Arial"/>
              <a:buNone/>
            </a:pPr>
            <a:r>
              <a:rPr b="1" lang="en" sz="3000">
                <a:solidFill>
                  <a:schemeClr val="dk1"/>
                </a:solidFill>
                <a:latin typeface="Happy Monkey"/>
                <a:ea typeface="Happy Monkey"/>
                <a:cs typeface="Happy Monkey"/>
                <a:sym typeface="Happy Monkey"/>
              </a:rPr>
              <a:t>Think:</a:t>
            </a:r>
            <a:endParaRPr b="1" sz="3000">
              <a:solidFill>
                <a:schemeClr val="dk1"/>
              </a:solidFill>
              <a:latin typeface="Happy Monkey"/>
              <a:ea typeface="Happy Monkey"/>
              <a:cs typeface="Happy Monkey"/>
              <a:sym typeface="Happy Monkey"/>
            </a:endParaRPr>
          </a:p>
          <a:p>
            <a:pPr indent="0" lvl="0" marL="0" rtl="0" algn="l">
              <a:lnSpc>
                <a:spcPct val="110000"/>
              </a:lnSpc>
              <a:spcBef>
                <a:spcPts val="800"/>
              </a:spcBef>
              <a:spcAft>
                <a:spcPts val="0"/>
              </a:spcAft>
              <a:buClr>
                <a:schemeClr val="dk1"/>
              </a:buClr>
              <a:buSzPts val="1100"/>
              <a:buFont typeface="Arial"/>
              <a:buNone/>
            </a:pPr>
            <a:r>
              <a:rPr b="1" lang="en">
                <a:solidFill>
                  <a:schemeClr val="dk1"/>
                </a:solidFill>
                <a:latin typeface="Happy Monkey"/>
                <a:ea typeface="Happy Monkey"/>
                <a:cs typeface="Happy Monkey"/>
                <a:sym typeface="Happy Monkey"/>
              </a:rPr>
              <a:t>What is “the beast” in the video?</a:t>
            </a:r>
            <a:endParaRPr b="1">
              <a:solidFill>
                <a:schemeClr val="dk1"/>
              </a:solidFill>
              <a:latin typeface="Happy Monkey"/>
              <a:ea typeface="Happy Monkey"/>
              <a:cs typeface="Happy Monkey"/>
              <a:sym typeface="Happy Monkey"/>
            </a:endParaRPr>
          </a:p>
          <a:p>
            <a:pPr indent="0" lvl="0" marL="0" rtl="0" algn="l">
              <a:lnSpc>
                <a:spcPct val="110000"/>
              </a:lnSpc>
              <a:spcBef>
                <a:spcPts val="800"/>
              </a:spcBef>
              <a:spcAft>
                <a:spcPts val="0"/>
              </a:spcAft>
              <a:buClr>
                <a:schemeClr val="dk1"/>
              </a:buClr>
              <a:buSzPts val="1100"/>
              <a:buFont typeface="Arial"/>
              <a:buNone/>
            </a:pPr>
            <a:r>
              <a:rPr b="1" lang="en">
                <a:solidFill>
                  <a:schemeClr val="dk1"/>
                </a:solidFill>
                <a:latin typeface="Happy Monkey"/>
                <a:ea typeface="Happy Monkey"/>
                <a:cs typeface="Happy Monkey"/>
                <a:sym typeface="Happy Monkey"/>
              </a:rPr>
              <a:t>What made Mojo’s beast appear?</a:t>
            </a:r>
            <a:endParaRPr b="1">
              <a:solidFill>
                <a:schemeClr val="dk1"/>
              </a:solidFill>
              <a:latin typeface="Happy Monkey"/>
              <a:ea typeface="Happy Monkey"/>
              <a:cs typeface="Happy Monkey"/>
              <a:sym typeface="Happy Monkey"/>
            </a:endParaRPr>
          </a:p>
          <a:p>
            <a:pPr indent="0" lvl="0" marL="0" rtl="0" algn="l">
              <a:lnSpc>
                <a:spcPct val="110000"/>
              </a:lnSpc>
              <a:spcBef>
                <a:spcPts val="800"/>
              </a:spcBef>
              <a:spcAft>
                <a:spcPts val="0"/>
              </a:spcAft>
              <a:buClr>
                <a:schemeClr val="dk1"/>
              </a:buClr>
              <a:buSzPts val="1100"/>
              <a:buFont typeface="Arial"/>
              <a:buNone/>
            </a:pPr>
            <a:r>
              <a:rPr b="1" lang="en">
                <a:solidFill>
                  <a:schemeClr val="dk1"/>
                </a:solidFill>
                <a:latin typeface="Happy Monkey"/>
                <a:ea typeface="Happy Monkey"/>
                <a:cs typeface="Happy Monkey"/>
                <a:sym typeface="Happy Monkey"/>
              </a:rPr>
              <a:t>Think about a time you have experienced “the beast.”</a:t>
            </a:r>
            <a:endParaRPr b="1">
              <a:solidFill>
                <a:schemeClr val="dk1"/>
              </a:solidFill>
              <a:latin typeface="Happy Monkey"/>
              <a:ea typeface="Happy Monkey"/>
              <a:cs typeface="Happy Monkey"/>
              <a:sym typeface="Happy Monkey"/>
            </a:endParaRPr>
          </a:p>
          <a:p>
            <a:pPr indent="0" lvl="0" marL="0" rtl="0" algn="l">
              <a:lnSpc>
                <a:spcPct val="110000"/>
              </a:lnSpc>
              <a:spcBef>
                <a:spcPts val="800"/>
              </a:spcBef>
              <a:spcAft>
                <a:spcPts val="0"/>
              </a:spcAft>
              <a:buClr>
                <a:schemeClr val="dk1"/>
              </a:buClr>
              <a:buSzPts val="1100"/>
              <a:buFont typeface="Arial"/>
              <a:buNone/>
            </a:pPr>
            <a:r>
              <a:rPr b="1" lang="en" sz="3000">
                <a:solidFill>
                  <a:schemeClr val="dk1"/>
                </a:solidFill>
                <a:latin typeface="Happy Monkey"/>
                <a:ea typeface="Happy Monkey"/>
                <a:cs typeface="Happy Monkey"/>
                <a:sym typeface="Happy Monkey"/>
              </a:rPr>
              <a:t>Do:</a:t>
            </a:r>
            <a:endParaRPr b="1" sz="3000">
              <a:solidFill>
                <a:schemeClr val="dk1"/>
              </a:solidFill>
              <a:latin typeface="Happy Monkey"/>
              <a:ea typeface="Happy Monkey"/>
              <a:cs typeface="Happy Monkey"/>
              <a:sym typeface="Happy Monkey"/>
            </a:endParaRPr>
          </a:p>
          <a:p>
            <a:pPr indent="0" lvl="0" marL="0" rtl="0" algn="l">
              <a:lnSpc>
                <a:spcPct val="110000"/>
              </a:lnSpc>
              <a:spcBef>
                <a:spcPts val="800"/>
              </a:spcBef>
              <a:spcAft>
                <a:spcPts val="0"/>
              </a:spcAft>
              <a:buClr>
                <a:schemeClr val="dk1"/>
              </a:buClr>
              <a:buSzPts val="1100"/>
              <a:buFont typeface="Arial"/>
              <a:buNone/>
            </a:pPr>
            <a:r>
              <a:rPr b="1" lang="en">
                <a:solidFill>
                  <a:schemeClr val="dk1"/>
                </a:solidFill>
                <a:latin typeface="Happy Monkey"/>
                <a:ea typeface="Happy Monkey"/>
                <a:cs typeface="Happy Monkey"/>
                <a:sym typeface="Happy Monkey"/>
              </a:rPr>
              <a:t>Re-watch the mindful breathing video from last week on the next slide, and follow along. Notice how you feel after. </a:t>
            </a:r>
            <a:endParaRPr b="1">
              <a:solidFill>
                <a:schemeClr val="dk1"/>
              </a:solidFill>
              <a:latin typeface="Happy Monkey"/>
              <a:ea typeface="Happy Monkey"/>
              <a:cs typeface="Happy Monkey"/>
              <a:sym typeface="Happy Monkey"/>
            </a:endParaRPr>
          </a:p>
          <a:p>
            <a:pPr indent="0" lvl="0" marL="0" rtl="0" algn="l">
              <a:lnSpc>
                <a:spcPct val="110000"/>
              </a:lnSpc>
              <a:spcBef>
                <a:spcPts val="800"/>
              </a:spcBef>
              <a:spcAft>
                <a:spcPts val="0"/>
              </a:spcAft>
              <a:buNone/>
            </a:pPr>
            <a:r>
              <a:t/>
            </a:r>
            <a:endParaRPr b="1">
              <a:latin typeface="Happy Monkey"/>
              <a:ea typeface="Happy Monkey"/>
              <a:cs typeface="Happy Monkey"/>
              <a:sym typeface="Happy Monkey"/>
            </a:endParaRPr>
          </a:p>
          <a:p>
            <a:pPr indent="0" lvl="0" marL="0" rtl="0" algn="l">
              <a:lnSpc>
                <a:spcPct val="110000"/>
              </a:lnSpc>
              <a:spcBef>
                <a:spcPts val="800"/>
              </a:spcBef>
              <a:spcAft>
                <a:spcPts val="0"/>
              </a:spcAft>
              <a:buNone/>
            </a:pPr>
            <a:r>
              <a:t/>
            </a:r>
            <a:endParaRPr b="1">
              <a:latin typeface="Happy Monkey"/>
              <a:ea typeface="Happy Monkey"/>
              <a:cs typeface="Happy Monkey"/>
              <a:sym typeface="Happy Monkey"/>
            </a:endParaRPr>
          </a:p>
          <a:p>
            <a:pPr indent="0" lvl="0" marL="0" rtl="0" algn="l">
              <a:spcBef>
                <a:spcPts val="0"/>
              </a:spcBef>
              <a:spcAft>
                <a:spcPts val="0"/>
              </a:spcAft>
              <a:buNone/>
            </a:pPr>
            <a:r>
              <a:t/>
            </a:r>
            <a:endParaRPr b="1" sz="1200">
              <a:latin typeface="Happy Monkey"/>
              <a:ea typeface="Happy Monkey"/>
              <a:cs typeface="Happy Monkey"/>
              <a:sym typeface="Happy Monkey"/>
            </a:endParaRPr>
          </a:p>
        </p:txBody>
      </p:sp>
      <p:pic>
        <p:nvPicPr>
          <p:cNvPr descr="Activity 1: The Beast&#10;&#10;Visit https://www.classdojo.com/ideas/ to find the rest of this activity, and four more activities to help your kids or students learn how to manage their emotions through mindfulness!&#10;&#10;These activities have been developed by ClassDojo in collaboration with Yale University's Center for Emotional Intelligence." id="85" name="Google Shape;85;p17" title="Mindfulness for students - Activity #1">
            <a:hlinkClick r:id="rId3"/>
          </p:cNvPr>
          <p:cNvPicPr preferRelativeResize="0"/>
          <p:nvPr/>
        </p:nvPicPr>
        <p:blipFill>
          <a:blip r:embed="rId4">
            <a:alphaModFix/>
          </a:blip>
          <a:stretch>
            <a:fillRect/>
          </a:stretch>
        </p:blipFill>
        <p:spPr>
          <a:xfrm>
            <a:off x="379300" y="549700"/>
            <a:ext cx="5422825" cy="40671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93C47D"/>
        </a:solidFill>
      </p:bgPr>
    </p:bg>
    <p:spTree>
      <p:nvGrpSpPr>
        <p:cNvPr id="89" name="Shape 89"/>
        <p:cNvGrpSpPr/>
        <p:nvPr/>
      </p:nvGrpSpPr>
      <p:grpSpPr>
        <a:xfrm>
          <a:off x="0" y="0"/>
          <a:ext cx="0" cy="0"/>
          <a:chOff x="0" y="0"/>
          <a:chExt cx="0" cy="0"/>
        </a:xfrm>
      </p:grpSpPr>
      <p:pic>
        <p:nvPicPr>
          <p:cNvPr descr="In this video, strengthen your superpower of calm with three mindful games that are all about the power of your breath: “Smell the Roses, Blow Out the Candle,” “Cooling Out Breath,” and “Deep Dive.”&#10;&#10;&#10;The breath is a powerful tool to help you quiet yourself when you’re stirred up. These mindful games are a great way to learn how to focus your breath to get quiet and bring yourself back to a calm baseline. Try them when you feel upset, angry or are having a meltdown. We recommend playing these mindful games when you feel calm as well, so you already know what to do when you feel upset. &#10;&#10;“Smell the Roses, Blow Out the Candle” begins with Yeti in a magical forest. Yeti holds his finger up and imagines it is a rose. As he breathes in through his nose, he smells the imaginary rose. Then, Yeti imagines his finger turns into a candle, with a flame flickering on top. As he breathes out, he imagines that his breath blows out the birthday candle.&#10;&#10;“Cooling Out Breath” begins in a cool snowy forest where a big puffy cloud floats in the sky above the trees. As the cloud breathes all the way out, the trees bend and sway in the breeze, and snowflakes drift to the forest floor. &#10;&#10;“Deep Dive” begins with Bulldog in full scuba diving gear, swimming on the surface of the ocean. With each deep breath he takes, Bulldog sinks to deeper and calmer waters, meeting all kinds of sea creatures on the way." id="90" name="Google Shape;90;p18" title="Meltdown Compilation: Stress Relief for Kids">
            <a:hlinkClick r:id="rId3"/>
          </p:cNvPr>
          <p:cNvPicPr preferRelativeResize="0"/>
          <p:nvPr/>
        </p:nvPicPr>
        <p:blipFill>
          <a:blip r:embed="rId4">
            <a:alphaModFix/>
          </a:blip>
          <a:stretch>
            <a:fillRect/>
          </a:stretch>
        </p:blipFill>
        <p:spPr>
          <a:xfrm>
            <a:off x="1487772" y="728963"/>
            <a:ext cx="6271775" cy="39384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Google Shape;95;p19"/>
          <p:cNvSpPr/>
          <p:nvPr/>
        </p:nvSpPr>
        <p:spPr>
          <a:xfrm>
            <a:off x="122575" y="100300"/>
            <a:ext cx="5664000" cy="4838700"/>
          </a:xfrm>
          <a:prstGeom prst="rect">
            <a:avLst/>
          </a:prstGeom>
          <a:solidFill>
            <a:srgbClr val="93C47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3600" u="sng">
                <a:solidFill>
                  <a:schemeClr val="dk1"/>
                </a:solidFill>
                <a:latin typeface="Happy Monkey"/>
                <a:ea typeface="Happy Monkey"/>
                <a:cs typeface="Happy Monkey"/>
                <a:sym typeface="Happy Monkey"/>
              </a:rPr>
              <a:t>Activity:</a:t>
            </a:r>
            <a:endParaRPr b="1" sz="3600" u="sng">
              <a:solidFill>
                <a:schemeClr val="dk1"/>
              </a:solidFill>
              <a:latin typeface="Happy Monkey"/>
              <a:ea typeface="Happy Monkey"/>
              <a:cs typeface="Happy Monkey"/>
              <a:sym typeface="Happy Monkey"/>
            </a:endParaRPr>
          </a:p>
          <a:p>
            <a:pPr indent="0" lvl="0" marL="0" rtl="0" algn="l">
              <a:spcBef>
                <a:spcPts val="0"/>
              </a:spcBef>
              <a:spcAft>
                <a:spcPts val="0"/>
              </a:spcAft>
              <a:buClr>
                <a:schemeClr val="dk1"/>
              </a:buClr>
              <a:buSzPts val="1100"/>
              <a:buFont typeface="Arial"/>
              <a:buNone/>
            </a:pPr>
            <a:r>
              <a:t/>
            </a:r>
            <a:endParaRPr b="1" sz="3600" u="sng">
              <a:solidFill>
                <a:schemeClr val="dk1"/>
              </a:solidFill>
              <a:latin typeface="Happy Monkey"/>
              <a:ea typeface="Happy Monkey"/>
              <a:cs typeface="Happy Monkey"/>
              <a:sym typeface="Happy Monkey"/>
            </a:endParaRPr>
          </a:p>
          <a:p>
            <a:pPr indent="0" lvl="0" marL="0" rtl="0" algn="l">
              <a:spcBef>
                <a:spcPts val="0"/>
              </a:spcBef>
              <a:spcAft>
                <a:spcPts val="0"/>
              </a:spcAft>
              <a:buClr>
                <a:schemeClr val="dk1"/>
              </a:buClr>
              <a:buSzPts val="1100"/>
              <a:buFont typeface="Arial"/>
              <a:buNone/>
            </a:pPr>
            <a:r>
              <a:rPr b="1" lang="en" sz="3000">
                <a:solidFill>
                  <a:schemeClr val="dk1"/>
                </a:solidFill>
                <a:latin typeface="Happy Monkey"/>
                <a:ea typeface="Happy Monkey"/>
                <a:cs typeface="Happy Monkey"/>
                <a:sym typeface="Happy Monkey"/>
              </a:rPr>
              <a:t>Think about a time when </a:t>
            </a:r>
            <a:r>
              <a:rPr b="1" i="1" lang="en" sz="3000">
                <a:solidFill>
                  <a:schemeClr val="dk1"/>
                </a:solidFill>
                <a:latin typeface="Happy Monkey"/>
                <a:ea typeface="Happy Monkey"/>
                <a:cs typeface="Happy Monkey"/>
                <a:sym typeface="Happy Monkey"/>
              </a:rPr>
              <a:t>your</a:t>
            </a:r>
            <a:r>
              <a:rPr b="1" lang="en" sz="3000">
                <a:solidFill>
                  <a:schemeClr val="dk1"/>
                </a:solidFill>
                <a:latin typeface="Happy Monkey"/>
                <a:ea typeface="Happy Monkey"/>
                <a:cs typeface="Happy Monkey"/>
                <a:sym typeface="Happy Monkey"/>
              </a:rPr>
              <a:t> “beast” appeared. Write a letter to your beast about how he/she makes you feel and how you can conquer him/her.</a:t>
            </a:r>
            <a:endParaRPr b="1" sz="3600" u="sng">
              <a:solidFill>
                <a:schemeClr val="dk1"/>
              </a:solidFill>
              <a:latin typeface="Happy Monkey"/>
              <a:ea typeface="Happy Monkey"/>
              <a:cs typeface="Happy Monkey"/>
              <a:sym typeface="Happy Monkey"/>
            </a:endParaRPr>
          </a:p>
          <a:p>
            <a:pPr indent="0" lvl="0" marL="0" rtl="0" algn="l">
              <a:spcBef>
                <a:spcPts val="0"/>
              </a:spcBef>
              <a:spcAft>
                <a:spcPts val="0"/>
              </a:spcAft>
              <a:buClr>
                <a:schemeClr val="dk1"/>
              </a:buClr>
              <a:buSzPts val="1100"/>
              <a:buFont typeface="Arial"/>
              <a:buNone/>
            </a:pPr>
            <a:r>
              <a:t/>
            </a:r>
            <a:endParaRPr b="1" sz="3600" u="sng">
              <a:solidFill>
                <a:schemeClr val="dk1"/>
              </a:solidFill>
              <a:latin typeface="Happy Monkey"/>
              <a:ea typeface="Happy Monkey"/>
              <a:cs typeface="Happy Monkey"/>
              <a:sym typeface="Happy Monkey"/>
            </a:endParaRPr>
          </a:p>
        </p:txBody>
      </p:sp>
      <p:pic>
        <p:nvPicPr>
          <p:cNvPr id="96" name="Google Shape;96;p19"/>
          <p:cNvPicPr preferRelativeResize="0"/>
          <p:nvPr/>
        </p:nvPicPr>
        <p:blipFill rotWithShape="1">
          <a:blip r:embed="rId3">
            <a:alphaModFix/>
          </a:blip>
          <a:srcRect b="0" l="23759" r="31564" t="0"/>
          <a:stretch/>
        </p:blipFill>
        <p:spPr>
          <a:xfrm>
            <a:off x="5433100" y="276550"/>
            <a:ext cx="3560701" cy="44862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