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Fruktur"/>
      <p:regular r:id="rId12"/>
    </p:embeddedFont>
    <p:embeddedFont>
      <p:font typeface="Happy Monkey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appyMonkey-regular.fntdata"/><Relationship Id="rId12" Type="http://schemas.openxmlformats.org/officeDocument/2006/relationships/font" Target="fonts/Fruktur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16c31bd21_0_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16c31bd21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16c31bd21_0_2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16c31bd21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16c31bd21_0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16c31bd21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458be720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458be720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458be720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458be720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7458be7206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7458be7206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akTRWJZMks0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cKQIOVjxmfs" TargetMode="External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2059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09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ruktur"/>
                <a:ea typeface="Fruktur"/>
                <a:cs typeface="Fruktur"/>
                <a:sym typeface="Fruktur"/>
              </a:rPr>
              <a:t>SEL Family Activity (K-2)</a:t>
            </a:r>
            <a:endParaRPr>
              <a:latin typeface="Fruktur"/>
              <a:ea typeface="Fruktur"/>
              <a:cs typeface="Fruktur"/>
              <a:sym typeface="Fruktur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310325" y="2007275"/>
            <a:ext cx="4037100" cy="792600"/>
          </a:xfrm>
          <a:prstGeom prst="rect">
            <a:avLst/>
          </a:prstGeom>
          <a:solidFill>
            <a:srgbClr val="F37AC9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Fruktur"/>
                <a:ea typeface="Fruktur"/>
                <a:cs typeface="Fruktur"/>
                <a:sym typeface="Fruktur"/>
              </a:rPr>
              <a:t>Week of April 20, 2020</a:t>
            </a:r>
            <a:endParaRPr>
              <a:solidFill>
                <a:srgbClr val="000000"/>
              </a:solidFill>
              <a:latin typeface="Fruktur"/>
              <a:ea typeface="Fruktur"/>
              <a:cs typeface="Fruktur"/>
              <a:sym typeface="Fruktur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763150" y="3234450"/>
            <a:ext cx="5666400" cy="10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latin typeface="Fruktur"/>
                <a:ea typeface="Fruktur"/>
                <a:cs typeface="Fruktur"/>
                <a:sym typeface="Fruktur"/>
              </a:rPr>
              <a:t>Emotions</a:t>
            </a:r>
            <a:endParaRPr sz="6000">
              <a:latin typeface="Fruktur"/>
              <a:ea typeface="Fruktur"/>
              <a:cs typeface="Fruktur"/>
              <a:sym typeface="Fruktu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122575" y="276550"/>
            <a:ext cx="5834400" cy="4486200"/>
          </a:xfrm>
          <a:prstGeom prst="rect">
            <a:avLst/>
          </a:prstGeom>
          <a:solidFill>
            <a:srgbClr val="F2059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Get ready for all the feels with the latest episode of &quot;StoryBots Super Songs.&quot; Help your child understand their emotions with songs about feeling happy, sad, silly and more!&#10;&#10;The StoryBots are curious little creatures who live beneath our screens, offering a world of learning and fun for kids. The Emmy Award-winning “Ask the StoryBots” is now streaming on Netflix!" id="62" name="Google Shape;62;p14" title="&quot;Emotions&quot; - StoryBots Super Songs Episode 8 | Netflix J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587" y="498251"/>
            <a:ext cx="5390375" cy="40427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6077000" y="276550"/>
            <a:ext cx="2927100" cy="4486200"/>
          </a:xfrm>
          <a:prstGeom prst="rect">
            <a:avLst/>
          </a:prstGeom>
          <a:solidFill>
            <a:srgbClr val="F37AC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3000">
                <a:latin typeface="Happy Monkey"/>
                <a:ea typeface="Happy Monkey"/>
                <a:cs typeface="Happy Monkey"/>
                <a:sym typeface="Happy Monkey"/>
              </a:rPr>
              <a:t>Think:</a:t>
            </a:r>
            <a:endParaRPr b="1" sz="300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Happy Monkey"/>
                <a:ea typeface="Happy Monkey"/>
                <a:cs typeface="Happy Monkey"/>
                <a:sym typeface="Happy Monkey"/>
              </a:rPr>
              <a:t>Which emotion are you feeling right now?</a:t>
            </a:r>
            <a:endParaRPr b="1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Happy Monkey"/>
                <a:ea typeface="Happy Monkey"/>
                <a:cs typeface="Happy Monkey"/>
                <a:sym typeface="Happy Monkey"/>
              </a:rPr>
              <a:t>What can you do when you are feeling grumpy?</a:t>
            </a:r>
            <a:endParaRPr b="1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Happy Monkey"/>
                <a:ea typeface="Happy Monkey"/>
                <a:cs typeface="Happy Monkey"/>
                <a:sym typeface="Happy Monkey"/>
              </a:rPr>
              <a:t>What can you do when you are feeling sad?</a:t>
            </a:r>
            <a:endParaRPr b="1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3000">
                <a:latin typeface="Happy Monkey"/>
                <a:ea typeface="Happy Monkey"/>
                <a:cs typeface="Happy Monkey"/>
                <a:sym typeface="Happy Monkey"/>
              </a:rPr>
              <a:t>Do:</a:t>
            </a:r>
            <a:endParaRPr b="1" sz="300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Happy Monkey"/>
                <a:ea typeface="Happy Monkey"/>
                <a:cs typeface="Happy Monkey"/>
                <a:sym typeface="Happy Monkey"/>
              </a:rPr>
              <a:t>Make a list of all of the things that make you happy.</a:t>
            </a:r>
            <a:endParaRPr b="1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Happy Monkey"/>
              <a:ea typeface="Happy Monkey"/>
              <a:cs typeface="Happy Monkey"/>
              <a:sym typeface="Happy Monke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122575" y="252463"/>
            <a:ext cx="5834400" cy="4486200"/>
          </a:xfrm>
          <a:prstGeom prst="rect">
            <a:avLst/>
          </a:prstGeom>
          <a:solidFill>
            <a:srgbClr val="F2059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91825" y="276550"/>
            <a:ext cx="5895900" cy="44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 u="sng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Family </a:t>
            </a:r>
            <a:r>
              <a:rPr b="1" lang="en" sz="3600" u="sng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Activity:</a:t>
            </a:r>
            <a:endParaRPr b="1" sz="3600" u="sng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 u="sng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Make a list of all the things that make you happy. </a:t>
            </a:r>
            <a:endParaRPr b="1" sz="30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 b="0" l="0" r="46669" t="0"/>
          <a:stretch/>
        </p:blipFill>
        <p:spPr>
          <a:xfrm>
            <a:off x="6050850" y="300700"/>
            <a:ext cx="3419796" cy="4389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2C544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119900" y="4719000"/>
            <a:ext cx="17895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latin typeface="Happy Monkey"/>
                <a:ea typeface="Happy Monkey"/>
                <a:cs typeface="Happy Monkey"/>
                <a:sym typeface="Happy Monkey"/>
              </a:rPr>
              <a:t>©TheSocialEmotionalTeacher</a:t>
            </a:r>
            <a:endParaRPr sz="85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59350" y="444575"/>
            <a:ext cx="8013300" cy="12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200">
                <a:solidFill>
                  <a:schemeClr val="dk1"/>
                </a:solidFill>
                <a:latin typeface="Fruktur"/>
                <a:ea typeface="Fruktur"/>
                <a:cs typeface="Fruktur"/>
                <a:sym typeface="Fruktur"/>
              </a:rPr>
              <a:t>SEL Family Activity (3-5)</a:t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2723725" y="2000850"/>
            <a:ext cx="3842400" cy="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1"/>
                </a:solidFill>
                <a:highlight>
                  <a:srgbClr val="F3DC9C"/>
                </a:highlight>
                <a:latin typeface="Fruktur"/>
                <a:ea typeface="Fruktur"/>
                <a:cs typeface="Fruktur"/>
                <a:sym typeface="Fruktur"/>
              </a:rPr>
              <a:t>Week of April 20, 2020</a:t>
            </a:r>
            <a:endParaRPr>
              <a:highlight>
                <a:srgbClr val="F3DC9C"/>
              </a:highlight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2188725" y="3144000"/>
            <a:ext cx="5192100" cy="10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6000">
                <a:solidFill>
                  <a:schemeClr val="dk1"/>
                </a:solidFill>
                <a:latin typeface="Fruktur"/>
                <a:ea typeface="Fruktur"/>
                <a:cs typeface="Fruktur"/>
                <a:sym typeface="Fruktur"/>
              </a:rPr>
              <a:t>Emotions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>
            <a:off x="122575" y="276550"/>
            <a:ext cx="5834400" cy="4486200"/>
          </a:xfrm>
          <a:prstGeom prst="rect">
            <a:avLst/>
          </a:prstGeom>
          <a:solidFill>
            <a:srgbClr val="F2C54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6077000" y="276550"/>
            <a:ext cx="2927100" cy="4486200"/>
          </a:xfrm>
          <a:prstGeom prst="rect">
            <a:avLst/>
          </a:prstGeom>
          <a:solidFill>
            <a:srgbClr val="F3DC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3000">
                <a:latin typeface="Happy Monkey"/>
                <a:ea typeface="Happy Monkey"/>
                <a:cs typeface="Happy Monkey"/>
                <a:sym typeface="Happy Monkey"/>
              </a:rPr>
              <a:t>Think:</a:t>
            </a:r>
            <a:endParaRPr b="1" sz="300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500">
                <a:latin typeface="Happy Monkey"/>
                <a:ea typeface="Happy Monkey"/>
                <a:cs typeface="Happy Monkey"/>
                <a:sym typeface="Happy Monkey"/>
              </a:rPr>
              <a:t>What emotion or emotions are you feeling right now?</a:t>
            </a:r>
            <a:endParaRPr b="1" sz="150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500">
                <a:latin typeface="Happy Monkey"/>
                <a:ea typeface="Happy Monkey"/>
                <a:cs typeface="Happy Monkey"/>
                <a:sym typeface="Happy Monkey"/>
              </a:rPr>
              <a:t>How can you measure your emotions?</a:t>
            </a:r>
            <a:endParaRPr b="1" sz="150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500">
                <a:latin typeface="Happy Monkey"/>
                <a:ea typeface="Happy Monkey"/>
                <a:cs typeface="Happy Monkey"/>
                <a:sym typeface="Happy Monkey"/>
              </a:rPr>
              <a:t>Do emotions change or stay the same?</a:t>
            </a:r>
            <a:endParaRPr b="1" sz="150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500">
                <a:latin typeface="Happy Monkey"/>
                <a:ea typeface="Happy Monkey"/>
                <a:cs typeface="Happy Monkey"/>
                <a:sym typeface="Happy Monkey"/>
              </a:rPr>
              <a:t>“There are no good or bad emotions.” Do you agree or disagree? Why?</a:t>
            </a:r>
            <a:endParaRPr b="1" sz="1500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descr="Teaching kids about emotions can be tricky. Morgan explains emotions, how we can measure emotions, and three things we should remember when talking about emotions and feelings.&#10;&#10;1) Emotions come and go. We can have many emotions throughout the day.&#10;&#10;2) Emotions vary in degree. Sometimes emotions are super strong and other times they may be very mild. Our emotional intensity depends on the situation and how that makes us feel.&#10;&#10;3) There are no good or bad emotions, But, there are good and bad ways we handle our emotions. This is called manning our emotions.&#10;&#10;Subscribe, like, and follow. We will love you forever.&#10;&#10;WebSite:   http://rocketkidsonline.com&#10;FaceBook: http://facebook.com/rocketkidsonline&#10;Instagram: http://instagram.com/rocketkidsonline" id="85" name="Google Shape;85;p17" title="Know Your Emotion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7775" y="488225"/>
            <a:ext cx="5499700" cy="412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/>
          <p:nvPr/>
        </p:nvSpPr>
        <p:spPr>
          <a:xfrm>
            <a:off x="122575" y="100300"/>
            <a:ext cx="4952100" cy="4838700"/>
          </a:xfrm>
          <a:prstGeom prst="rect">
            <a:avLst/>
          </a:prstGeom>
          <a:solidFill>
            <a:srgbClr val="F2C54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 u="sng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Family </a:t>
            </a:r>
            <a:r>
              <a:rPr b="1" lang="en" sz="3600" u="sng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Activity:</a:t>
            </a:r>
            <a:endParaRPr b="1" sz="3600" u="sng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 u="sng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Draw your own emotion intensity chart and measure your emotions throughout the day.</a:t>
            </a:r>
            <a:endParaRPr b="1" sz="300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7700" y="100299"/>
            <a:ext cx="3251750" cy="50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