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5143500" cx="9144000"/>
  <p:notesSz cx="6858000" cy="9144000"/>
  <p:embeddedFontLst>
    <p:embeddedFont>
      <p:font typeface="Happy Monkey"/>
      <p:regular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HappyMonkey-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16c31bd21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16c31bd21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83e4e6889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83e4e6889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783e4e6889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83e4e6889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hyperlink" Target="http://www.youtube.com/watch?v=JC_8TYUDth8" TargetMode="Externa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3C78D8"/>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744575"/>
            <a:ext cx="8520600" cy="109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Happy Monkey"/>
                <a:ea typeface="Happy Monkey"/>
                <a:cs typeface="Happy Monkey"/>
                <a:sym typeface="Happy Monkey"/>
              </a:rPr>
              <a:t>SEL Family Activity (K-5)</a:t>
            </a:r>
            <a:endParaRPr b="1">
              <a:latin typeface="Happy Monkey"/>
              <a:ea typeface="Happy Monkey"/>
              <a:cs typeface="Happy Monkey"/>
              <a:sym typeface="Happy Monkey"/>
            </a:endParaRPr>
          </a:p>
        </p:txBody>
      </p:sp>
      <p:sp>
        <p:nvSpPr>
          <p:cNvPr id="55" name="Google Shape;55;p13"/>
          <p:cNvSpPr txBox="1"/>
          <p:nvPr>
            <p:ph idx="1" type="subTitle"/>
          </p:nvPr>
        </p:nvSpPr>
        <p:spPr>
          <a:xfrm>
            <a:off x="2188725" y="2250350"/>
            <a:ext cx="4779000" cy="583200"/>
          </a:xfrm>
          <a:prstGeom prst="rect">
            <a:avLst/>
          </a:prstGeom>
          <a:solidFill>
            <a:srgbClr val="A4C2F4"/>
          </a:solidFill>
        </p:spPr>
        <p:txBody>
          <a:bodyPr anchorCtr="0" anchor="t" bIns="91425" lIns="91425" spcFirstLastPara="1" rIns="91425" wrap="square" tIns="91425">
            <a:noAutofit/>
          </a:bodyPr>
          <a:lstStyle/>
          <a:p>
            <a:pPr indent="0" lvl="0" marL="0" rtl="0" algn="ctr">
              <a:spcBef>
                <a:spcPts val="0"/>
              </a:spcBef>
              <a:spcAft>
                <a:spcPts val="0"/>
              </a:spcAft>
              <a:buNone/>
            </a:pPr>
            <a:r>
              <a:rPr lang="en" sz="3100">
                <a:solidFill>
                  <a:srgbClr val="000000"/>
                </a:solidFill>
                <a:latin typeface="Happy Monkey"/>
                <a:ea typeface="Happy Monkey"/>
                <a:cs typeface="Happy Monkey"/>
                <a:sym typeface="Happy Monkey"/>
              </a:rPr>
              <a:t>Week of May 25, 2020</a:t>
            </a:r>
            <a:endParaRPr sz="3100">
              <a:solidFill>
                <a:srgbClr val="000000"/>
              </a:solidFill>
              <a:latin typeface="Happy Monkey"/>
              <a:ea typeface="Happy Monkey"/>
              <a:cs typeface="Happy Monkey"/>
              <a:sym typeface="Happy Monkey"/>
            </a:endParaRPr>
          </a:p>
        </p:txBody>
      </p:sp>
      <p:sp>
        <p:nvSpPr>
          <p:cNvPr id="56" name="Google Shape;56;p13"/>
          <p:cNvSpPr txBox="1"/>
          <p:nvPr/>
        </p:nvSpPr>
        <p:spPr>
          <a:xfrm>
            <a:off x="75" y="3234450"/>
            <a:ext cx="9144000" cy="109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latin typeface="Happy Monkey"/>
                <a:ea typeface="Happy Monkey"/>
                <a:cs typeface="Happy Monkey"/>
                <a:sym typeface="Happy Monkey"/>
              </a:rPr>
              <a:t>Making Mistakes</a:t>
            </a:r>
            <a:endParaRPr b="1" sz="6000">
              <a:latin typeface="Happy Monkey"/>
              <a:ea typeface="Happy Monkey"/>
              <a:cs typeface="Happy Monkey"/>
              <a:sym typeface="Happy Monkey"/>
            </a:endParaRPr>
          </a:p>
        </p:txBody>
      </p:sp>
      <p:sp>
        <p:nvSpPr>
          <p:cNvPr id="57" name="Google Shape;57;p13"/>
          <p:cNvSpPr txBox="1"/>
          <p:nvPr/>
        </p:nvSpPr>
        <p:spPr>
          <a:xfrm>
            <a:off x="279800" y="4801475"/>
            <a:ext cx="1750200" cy="223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850">
                <a:solidFill>
                  <a:schemeClr val="dk1"/>
                </a:solidFill>
                <a:latin typeface="Happy Monkey"/>
                <a:ea typeface="Happy Monkey"/>
                <a:cs typeface="Happy Monkey"/>
                <a:sym typeface="Happy Monkey"/>
              </a:rPr>
              <a:t>©TheSocialEmotionalTeacher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2904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64" name="Google Shape;64;p14"/>
          <p:cNvSpPr txBox="1"/>
          <p:nvPr>
            <p:ph idx="2" type="body"/>
          </p:nvPr>
        </p:nvSpPr>
        <p:spPr>
          <a:xfrm>
            <a:off x="5471600" y="445025"/>
            <a:ext cx="3360600" cy="4123800"/>
          </a:xfrm>
          <a:prstGeom prst="rect">
            <a:avLst/>
          </a:prstGeom>
        </p:spPr>
        <p:txBody>
          <a:bodyPr anchorCtr="0" anchor="t" bIns="91425" lIns="91425" spcFirstLastPara="1" rIns="91425" wrap="square" tIns="91425">
            <a:noAutofit/>
          </a:bodyPr>
          <a:lstStyle/>
          <a:p>
            <a:pPr indent="0" lvl="0" marL="0" rtl="0" algn="l">
              <a:lnSpc>
                <a:spcPct val="110000"/>
              </a:lnSpc>
              <a:spcBef>
                <a:spcPts val="800"/>
              </a:spcBef>
              <a:spcAft>
                <a:spcPts val="0"/>
              </a:spcAft>
              <a:buClr>
                <a:schemeClr val="dk1"/>
              </a:buClr>
              <a:buSzPts val="1100"/>
              <a:buFont typeface="Arial"/>
              <a:buNone/>
            </a:pPr>
            <a:r>
              <a:rPr b="1" lang="en" sz="3000">
                <a:solidFill>
                  <a:schemeClr val="dk1"/>
                </a:solidFill>
                <a:latin typeface="Happy Monkey"/>
                <a:ea typeface="Happy Monkey"/>
                <a:cs typeface="Happy Monkey"/>
                <a:sym typeface="Happy Monkey"/>
              </a:rPr>
              <a:t>Think:</a:t>
            </a:r>
            <a:endParaRPr b="1" sz="3000">
              <a:solidFill>
                <a:schemeClr val="dk1"/>
              </a:solidFill>
              <a:latin typeface="Happy Monkey"/>
              <a:ea typeface="Happy Monkey"/>
              <a:cs typeface="Happy Monkey"/>
              <a:sym typeface="Happy Monkey"/>
            </a:endParaRPr>
          </a:p>
          <a:p>
            <a:pPr indent="0" lvl="0" marL="0" rtl="0" algn="l">
              <a:lnSpc>
                <a:spcPct val="110000"/>
              </a:lnSpc>
              <a:spcBef>
                <a:spcPts val="800"/>
              </a:spcBef>
              <a:spcAft>
                <a:spcPts val="0"/>
              </a:spcAft>
              <a:buClr>
                <a:schemeClr val="dk1"/>
              </a:buClr>
              <a:buSzPts val="1100"/>
              <a:buFont typeface="Arial"/>
              <a:buNone/>
            </a:pPr>
            <a:r>
              <a:rPr b="1" lang="en">
                <a:solidFill>
                  <a:schemeClr val="dk1"/>
                </a:solidFill>
                <a:latin typeface="Happy Monkey"/>
                <a:ea typeface="Happy Monkey"/>
                <a:cs typeface="Happy Monkey"/>
                <a:sym typeface="Happy Monkey"/>
              </a:rPr>
              <a:t>How do you feel about making mistakes?</a:t>
            </a:r>
            <a:endParaRPr b="1">
              <a:solidFill>
                <a:schemeClr val="dk1"/>
              </a:solidFill>
              <a:latin typeface="Happy Monkey"/>
              <a:ea typeface="Happy Monkey"/>
              <a:cs typeface="Happy Monkey"/>
              <a:sym typeface="Happy Monkey"/>
            </a:endParaRPr>
          </a:p>
          <a:p>
            <a:pPr indent="0" lvl="0" marL="0" rtl="0" algn="l">
              <a:lnSpc>
                <a:spcPct val="110000"/>
              </a:lnSpc>
              <a:spcBef>
                <a:spcPts val="800"/>
              </a:spcBef>
              <a:spcAft>
                <a:spcPts val="0"/>
              </a:spcAft>
              <a:buClr>
                <a:schemeClr val="dk1"/>
              </a:buClr>
              <a:buSzPts val="1100"/>
              <a:buFont typeface="Arial"/>
              <a:buNone/>
            </a:pPr>
            <a:r>
              <a:rPr b="1" lang="en">
                <a:solidFill>
                  <a:schemeClr val="dk1"/>
                </a:solidFill>
                <a:latin typeface="Happy Monkey"/>
                <a:ea typeface="Happy Monkey"/>
                <a:cs typeface="Happy Monkey"/>
                <a:sym typeface="Happy Monkey"/>
              </a:rPr>
              <a:t>Were you ever afraid of something but you did it anyway? What made you try something scary? </a:t>
            </a:r>
            <a:endParaRPr b="1">
              <a:solidFill>
                <a:schemeClr val="dk1"/>
              </a:solidFill>
              <a:latin typeface="Happy Monkey"/>
              <a:ea typeface="Happy Monkey"/>
              <a:cs typeface="Happy Monkey"/>
              <a:sym typeface="Happy Monkey"/>
            </a:endParaRPr>
          </a:p>
          <a:p>
            <a:pPr indent="0" lvl="0" marL="0" rtl="0" algn="l">
              <a:lnSpc>
                <a:spcPct val="110000"/>
              </a:lnSpc>
              <a:spcBef>
                <a:spcPts val="800"/>
              </a:spcBef>
              <a:spcAft>
                <a:spcPts val="0"/>
              </a:spcAft>
              <a:buClr>
                <a:schemeClr val="dk1"/>
              </a:buClr>
              <a:buSzPts val="1100"/>
              <a:buFont typeface="Arial"/>
              <a:buNone/>
            </a:pPr>
            <a:r>
              <a:rPr b="1" lang="en">
                <a:solidFill>
                  <a:schemeClr val="dk1"/>
                </a:solidFill>
                <a:latin typeface="Happy Monkey"/>
                <a:ea typeface="Happy Monkey"/>
                <a:cs typeface="Happy Monkey"/>
                <a:sym typeface="Happy Monkey"/>
              </a:rPr>
              <a:t>Beatrice “felt her stomach jumping around inside her.” How do you think she is feeling? How do you know? </a:t>
            </a:r>
            <a:endParaRPr b="1">
              <a:solidFill>
                <a:schemeClr val="dk1"/>
              </a:solidFill>
              <a:latin typeface="Happy Monkey"/>
              <a:ea typeface="Happy Monkey"/>
              <a:cs typeface="Happy Monkey"/>
              <a:sym typeface="Happy Monkey"/>
            </a:endParaRPr>
          </a:p>
          <a:p>
            <a:pPr indent="0" lvl="0" marL="0" rtl="0" algn="l">
              <a:lnSpc>
                <a:spcPct val="110000"/>
              </a:lnSpc>
              <a:spcBef>
                <a:spcPts val="800"/>
              </a:spcBef>
              <a:spcAft>
                <a:spcPts val="0"/>
              </a:spcAft>
              <a:buClr>
                <a:schemeClr val="dk1"/>
              </a:buClr>
              <a:buSzPts val="1100"/>
              <a:buFont typeface="Arial"/>
              <a:buNone/>
            </a:pPr>
            <a:r>
              <a:rPr b="1" lang="en">
                <a:solidFill>
                  <a:schemeClr val="dk1"/>
                </a:solidFill>
                <a:latin typeface="Happy Monkey"/>
                <a:ea typeface="Happy Monkey"/>
                <a:cs typeface="Happy Monkey"/>
                <a:sym typeface="Happy Monkey"/>
              </a:rPr>
              <a:t>In your opinion, which is more important: learning from your mistakes or being perfect? </a:t>
            </a:r>
            <a:endParaRPr/>
          </a:p>
        </p:txBody>
      </p:sp>
      <p:pic>
        <p:nvPicPr>
          <p:cNvPr descr="Kids Books: THE GIRL WHO NEVER MADE MISTAKES read aloud for children finds famous perfectionist Beatrice ready for the big talent contest! She always wins, but something unexpected is about to happen. It’s a Growth Mindset KidTime StoryTime about daring to make mistakes in order to grow, learn, and even have fun! &#10;&#10;Presented by StoryTeller, the perfectionist Green Bear, and the not-a-perfectionist Pink Bear!&#10;&#10;Written by Mark Pett and Gary Rubinstein and drawn by Mark Pett, who was VERY excited to have us read you his book on KidTime StoryTime!&#10;Published by Sourcebooks/Jabberwocky!&#10;&#10;KidTime StoryTime is a Kids YouTube Channel all about kids books read aloud with love, funny voices &amp; wacky puppets...to entertain, educate &amp; inspire a love of reading! StoryTeller &amp; her peppy puppets read aloud all kinds of children stories every week. From monsters to princesses to dinosaurs, Disney books, the ABCs, even bilingual and nonfiction story time! Ideal from birth through approximately 99 years of age.  Because kids books are seriously awesome &amp; surprisingly deep. No Kidding.&#10;&#10;DEAR PARENTS &amp; EDUCATORS! BUY THE BOOK HERE: http://kidtimestorytime.com/go/the-girl-who-never-made-mistakes/ Your purchase helps support our free channel &amp; the author at no additional cost to you.&#10;&#10;SUBSCRIBE @ http://ow.ly/SLdiP &amp; BECOME A KidTime StoryTimer! &#10;&#10;YOU CAN BUY OUR PUPPETS HERE:&#10;DOUG THE DINOSAUR: http://kidtimestorytime.com/go/doug-the-dinosaur/&#10;HOOTY THE OWL: http://kidtimestorytime.com/go/hooty-the-owl/&#10;CORNY THE UNICORN: http://kidtimestorytime.com/go/corny-the-unicorn/&#10;FUSCHIA FISH: http://kidtimestorytime.com/go/fuschia-fish/&#10;WHITE RAT: http://kidtimestorytime.com/go/white-rat/&#10;ABUELA BEAR: http://kidtimestorytime.com/go/abuela-bear/&#10;TWOTONE THE CAT: http://kidtimestorytime.com/go/twotone-stuffed-animal-cat/&#10;&#10;Facebook: https://www.facebook.com/KidTimeStoryTime/&#10;Instagram: https://www.instagram.com/kidtimestorytime/&#10;Twitter: https://twitter.com/KidTimeStory&#10;Website: http://KidTimeStoryTime.com&#10;&#10;#KidTimeStoryTime" id="65" name="Google Shape;65;p14" title="The Girl Who Never Made Mistakes |  a Growth Mindset Book for Kids">
            <a:hlinkClick r:id="rId3"/>
          </p:cNvPr>
          <p:cNvPicPr preferRelativeResize="0"/>
          <p:nvPr/>
        </p:nvPicPr>
        <p:blipFill>
          <a:blip r:embed="rId4">
            <a:alphaModFix/>
          </a:blip>
          <a:stretch>
            <a:fillRect/>
          </a:stretch>
        </p:blipFill>
        <p:spPr>
          <a:xfrm>
            <a:off x="147875" y="327013"/>
            <a:ext cx="5236075" cy="43598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D9EEB"/>
        </a:solidFill>
      </p:bgPr>
    </p:bg>
    <p:spTree>
      <p:nvGrpSpPr>
        <p:cNvPr id="69" name="Shape 69"/>
        <p:cNvGrpSpPr/>
        <p:nvPr/>
      </p:nvGrpSpPr>
      <p:grpSpPr>
        <a:xfrm>
          <a:off x="0" y="0"/>
          <a:ext cx="0" cy="0"/>
          <a:chOff x="0" y="0"/>
          <a:chExt cx="0" cy="0"/>
        </a:xfrm>
      </p:grpSpPr>
      <p:sp>
        <p:nvSpPr>
          <p:cNvPr id="70" name="Google Shape;70;p15"/>
          <p:cNvSpPr txBox="1"/>
          <p:nvPr/>
        </p:nvSpPr>
        <p:spPr>
          <a:xfrm>
            <a:off x="123225" y="160200"/>
            <a:ext cx="4855500" cy="47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600" u="sng">
                <a:solidFill>
                  <a:schemeClr val="dk1"/>
                </a:solidFill>
                <a:latin typeface="Happy Monkey"/>
                <a:ea typeface="Happy Monkey"/>
                <a:cs typeface="Happy Monkey"/>
                <a:sym typeface="Happy Monkey"/>
              </a:rPr>
              <a:t>Activity:</a:t>
            </a:r>
            <a:endParaRPr b="1" sz="3600" u="sng">
              <a:solidFill>
                <a:schemeClr val="dk1"/>
              </a:solidFill>
              <a:latin typeface="Happy Monkey"/>
              <a:ea typeface="Happy Monkey"/>
              <a:cs typeface="Happy Monkey"/>
              <a:sym typeface="Happy Monkey"/>
            </a:endParaRPr>
          </a:p>
          <a:p>
            <a:pPr indent="0" lvl="0" marL="0" rtl="0" algn="l">
              <a:spcBef>
                <a:spcPts val="0"/>
              </a:spcBef>
              <a:spcAft>
                <a:spcPts val="0"/>
              </a:spcAft>
              <a:buClr>
                <a:schemeClr val="dk1"/>
              </a:buClr>
              <a:buSzPts val="1100"/>
              <a:buFont typeface="Arial"/>
              <a:buNone/>
            </a:pPr>
            <a:r>
              <a:rPr b="1" lang="en" sz="3000">
                <a:solidFill>
                  <a:schemeClr val="dk1"/>
                </a:solidFill>
                <a:latin typeface="Happy Monkey"/>
                <a:ea typeface="Happy Monkey"/>
                <a:cs typeface="Happy Monkey"/>
                <a:sym typeface="Happy Monkey"/>
              </a:rPr>
              <a:t>Fold a piece of paper in half. On one side, draw or write about a mistake you have made. On the other side, draw or write the lesson you learned from your mistake.</a:t>
            </a:r>
            <a:endParaRPr/>
          </a:p>
        </p:txBody>
      </p:sp>
      <p:pic>
        <p:nvPicPr>
          <p:cNvPr id="71" name="Google Shape;71;p15"/>
          <p:cNvPicPr preferRelativeResize="0"/>
          <p:nvPr/>
        </p:nvPicPr>
        <p:blipFill>
          <a:blip r:embed="rId3">
            <a:alphaModFix/>
          </a:blip>
          <a:stretch>
            <a:fillRect/>
          </a:stretch>
        </p:blipFill>
        <p:spPr>
          <a:xfrm>
            <a:off x="5268075" y="100300"/>
            <a:ext cx="3629025"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