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5143500" cx="9144000"/>
  <p:notesSz cx="6858000" cy="9144000"/>
  <p:embeddedFontLst>
    <p:embeddedFont>
      <p:font typeface="Fruktur"/>
      <p:regular r:id="rId9"/>
    </p:embeddedFont>
    <p:embeddedFont>
      <p:font typeface="Happy Monkey"/>
      <p:regular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font" Target="fonts/HappyMonkey-regular.fntdata"/><Relationship Id="rId9" Type="http://schemas.openxmlformats.org/officeDocument/2006/relationships/font" Target="fonts/Fruktur-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878dd1fe1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878dd1fe1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716dd46c16_1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716dd46c16_1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716dd46c16_1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716dd46c16_1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www.youtube.com/watch?v=Lawc3fwS0n8"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3D92B"/>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744575"/>
            <a:ext cx="8520600" cy="1091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Fruktur"/>
                <a:ea typeface="Fruktur"/>
                <a:cs typeface="Fruktur"/>
                <a:sym typeface="Fruktur"/>
              </a:rPr>
              <a:t>SEL Family Activity (K-5)</a:t>
            </a:r>
            <a:endParaRPr>
              <a:latin typeface="Fruktur"/>
              <a:ea typeface="Fruktur"/>
              <a:cs typeface="Fruktur"/>
              <a:sym typeface="Fruktur"/>
            </a:endParaRPr>
          </a:p>
        </p:txBody>
      </p:sp>
      <p:sp>
        <p:nvSpPr>
          <p:cNvPr id="55" name="Google Shape;55;p13"/>
          <p:cNvSpPr txBox="1"/>
          <p:nvPr>
            <p:ph idx="1" type="subTitle"/>
          </p:nvPr>
        </p:nvSpPr>
        <p:spPr>
          <a:xfrm>
            <a:off x="2310325" y="2007275"/>
            <a:ext cx="4037100" cy="792600"/>
          </a:xfrm>
          <a:prstGeom prst="rect">
            <a:avLst/>
          </a:prstGeom>
          <a:solidFill>
            <a:srgbClr val="DBEB6D"/>
          </a:solidFill>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000000"/>
                </a:solidFill>
                <a:latin typeface="Fruktur"/>
                <a:ea typeface="Fruktur"/>
                <a:cs typeface="Fruktur"/>
                <a:sym typeface="Fruktur"/>
              </a:rPr>
              <a:t>Week of June 1, 2020</a:t>
            </a:r>
            <a:endParaRPr>
              <a:solidFill>
                <a:srgbClr val="000000"/>
              </a:solidFill>
              <a:latin typeface="Fruktur"/>
              <a:ea typeface="Fruktur"/>
              <a:cs typeface="Fruktur"/>
              <a:sym typeface="Fruktur"/>
            </a:endParaRPr>
          </a:p>
        </p:txBody>
      </p:sp>
      <p:sp>
        <p:nvSpPr>
          <p:cNvPr id="56" name="Google Shape;56;p13"/>
          <p:cNvSpPr txBox="1"/>
          <p:nvPr/>
        </p:nvSpPr>
        <p:spPr>
          <a:xfrm>
            <a:off x="1459150" y="3222300"/>
            <a:ext cx="5970300" cy="1091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6000">
                <a:latin typeface="Fruktur"/>
                <a:ea typeface="Fruktur"/>
                <a:cs typeface="Fruktur"/>
                <a:sym typeface="Fruktur"/>
              </a:rPr>
              <a:t>Self-Compassion</a:t>
            </a:r>
            <a:endParaRPr sz="6000">
              <a:latin typeface="Fruktur"/>
              <a:ea typeface="Fruktur"/>
              <a:cs typeface="Fruktur"/>
              <a:sym typeface="Fruktu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p:nvPr/>
        </p:nvSpPr>
        <p:spPr>
          <a:xfrm>
            <a:off x="122575" y="276550"/>
            <a:ext cx="5834400" cy="4486200"/>
          </a:xfrm>
          <a:prstGeom prst="rect">
            <a:avLst/>
          </a:prstGeom>
          <a:solidFill>
            <a:srgbClr val="C3D92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txBox="1"/>
          <p:nvPr/>
        </p:nvSpPr>
        <p:spPr>
          <a:xfrm>
            <a:off x="6077000" y="276550"/>
            <a:ext cx="2927100" cy="4486200"/>
          </a:xfrm>
          <a:prstGeom prst="rect">
            <a:avLst/>
          </a:prstGeom>
          <a:solidFill>
            <a:srgbClr val="DBEB6D"/>
          </a:solidFill>
          <a:ln>
            <a:noFill/>
          </a:ln>
        </p:spPr>
        <p:txBody>
          <a:bodyPr anchorCtr="0" anchor="t" bIns="91425" lIns="91425" spcFirstLastPara="1" rIns="91425" wrap="square" tIns="91425">
            <a:noAutofit/>
          </a:bodyPr>
          <a:lstStyle/>
          <a:p>
            <a:pPr indent="0" lvl="0" marL="0" rtl="0" algn="l">
              <a:lnSpc>
                <a:spcPct val="110000"/>
              </a:lnSpc>
              <a:spcBef>
                <a:spcPts val="800"/>
              </a:spcBef>
              <a:spcAft>
                <a:spcPts val="0"/>
              </a:spcAft>
              <a:buNone/>
            </a:pPr>
            <a:r>
              <a:rPr b="1" lang="en" sz="3000">
                <a:latin typeface="Happy Monkey"/>
                <a:ea typeface="Happy Monkey"/>
                <a:cs typeface="Happy Monkey"/>
                <a:sym typeface="Happy Monkey"/>
              </a:rPr>
              <a:t>Think:</a:t>
            </a:r>
            <a:endParaRPr b="1" sz="3000">
              <a:latin typeface="Happy Monkey"/>
              <a:ea typeface="Happy Monkey"/>
              <a:cs typeface="Happy Monkey"/>
              <a:sym typeface="Happy Monkey"/>
            </a:endParaRPr>
          </a:p>
          <a:p>
            <a:pPr indent="0" lvl="0" marL="0" rtl="0" algn="l">
              <a:lnSpc>
                <a:spcPct val="115000"/>
              </a:lnSpc>
              <a:spcBef>
                <a:spcPts val="0"/>
              </a:spcBef>
              <a:spcAft>
                <a:spcPts val="0"/>
              </a:spcAft>
              <a:buNone/>
            </a:pPr>
            <a:r>
              <a:rPr lang="en">
                <a:solidFill>
                  <a:schemeClr val="dk1"/>
                </a:solidFill>
                <a:latin typeface="Happy Monkey"/>
                <a:ea typeface="Happy Monkey"/>
                <a:cs typeface="Happy Monkey"/>
                <a:sym typeface="Happy Monkey"/>
              </a:rPr>
              <a:t>What is self-compassion?</a:t>
            </a:r>
            <a:endParaRPr>
              <a:solidFill>
                <a:schemeClr val="dk1"/>
              </a:solidFill>
              <a:latin typeface="Happy Monkey"/>
              <a:ea typeface="Happy Monkey"/>
              <a:cs typeface="Happy Monkey"/>
              <a:sym typeface="Happy Monkey"/>
            </a:endParaRPr>
          </a:p>
          <a:p>
            <a:pPr indent="0" lvl="0" marL="0" rtl="0" algn="l">
              <a:lnSpc>
                <a:spcPct val="115000"/>
              </a:lnSpc>
              <a:spcBef>
                <a:spcPts val="0"/>
              </a:spcBef>
              <a:spcAft>
                <a:spcPts val="0"/>
              </a:spcAft>
              <a:buNone/>
            </a:pPr>
            <a:r>
              <a:t/>
            </a:r>
            <a:endParaRPr>
              <a:solidFill>
                <a:schemeClr val="dk1"/>
              </a:solidFill>
              <a:latin typeface="Happy Monkey"/>
              <a:ea typeface="Happy Monkey"/>
              <a:cs typeface="Happy Monkey"/>
              <a:sym typeface="Happy Monkey"/>
            </a:endParaRPr>
          </a:p>
          <a:p>
            <a:pPr indent="0" lvl="0" marL="0" rtl="0" algn="l">
              <a:lnSpc>
                <a:spcPct val="115000"/>
              </a:lnSpc>
              <a:spcBef>
                <a:spcPts val="0"/>
              </a:spcBef>
              <a:spcAft>
                <a:spcPts val="0"/>
              </a:spcAft>
              <a:buNone/>
            </a:pPr>
            <a:r>
              <a:rPr lang="en">
                <a:solidFill>
                  <a:schemeClr val="dk1"/>
                </a:solidFill>
                <a:latin typeface="Happy Monkey"/>
                <a:ea typeface="Happy Monkey"/>
                <a:cs typeface="Happy Monkey"/>
                <a:sym typeface="Happy Monkey"/>
              </a:rPr>
              <a:t>Think about a time you have gotten mad at yourself.</a:t>
            </a:r>
            <a:endParaRPr>
              <a:solidFill>
                <a:schemeClr val="dk1"/>
              </a:solidFill>
              <a:latin typeface="Happy Monkey"/>
              <a:ea typeface="Happy Monkey"/>
              <a:cs typeface="Happy Monkey"/>
              <a:sym typeface="Happy Monkey"/>
            </a:endParaRPr>
          </a:p>
          <a:p>
            <a:pPr indent="0" lvl="0" marL="0" rtl="0" algn="l">
              <a:lnSpc>
                <a:spcPct val="115000"/>
              </a:lnSpc>
              <a:spcBef>
                <a:spcPts val="0"/>
              </a:spcBef>
              <a:spcAft>
                <a:spcPts val="0"/>
              </a:spcAft>
              <a:buNone/>
            </a:pPr>
            <a:r>
              <a:t/>
            </a:r>
            <a:endParaRPr>
              <a:solidFill>
                <a:schemeClr val="dk1"/>
              </a:solidFill>
              <a:latin typeface="Happy Monkey"/>
              <a:ea typeface="Happy Monkey"/>
              <a:cs typeface="Happy Monkey"/>
              <a:sym typeface="Happy Monkey"/>
            </a:endParaRPr>
          </a:p>
          <a:p>
            <a:pPr indent="0" lvl="0" marL="0" rtl="0" algn="l">
              <a:lnSpc>
                <a:spcPct val="115000"/>
              </a:lnSpc>
              <a:spcBef>
                <a:spcPts val="0"/>
              </a:spcBef>
              <a:spcAft>
                <a:spcPts val="0"/>
              </a:spcAft>
              <a:buNone/>
            </a:pPr>
            <a:r>
              <a:rPr lang="en">
                <a:solidFill>
                  <a:schemeClr val="dk1"/>
                </a:solidFill>
                <a:latin typeface="Happy Monkey"/>
                <a:ea typeface="Happy Monkey"/>
                <a:cs typeface="Happy Monkey"/>
                <a:sym typeface="Happy Monkey"/>
              </a:rPr>
              <a:t>Do you think it is easier to be kind to yourself or others? Why?</a:t>
            </a:r>
            <a:endParaRPr>
              <a:solidFill>
                <a:schemeClr val="dk1"/>
              </a:solidFill>
              <a:latin typeface="Happy Monkey"/>
              <a:ea typeface="Happy Monkey"/>
              <a:cs typeface="Happy Monkey"/>
              <a:sym typeface="Happy Monkey"/>
            </a:endParaRPr>
          </a:p>
          <a:p>
            <a:pPr indent="0" lvl="0" marL="0" rtl="0" algn="l">
              <a:lnSpc>
                <a:spcPct val="115000"/>
              </a:lnSpc>
              <a:spcBef>
                <a:spcPts val="0"/>
              </a:spcBef>
              <a:spcAft>
                <a:spcPts val="0"/>
              </a:spcAft>
              <a:buNone/>
            </a:pPr>
            <a:r>
              <a:t/>
            </a:r>
            <a:endParaRPr>
              <a:solidFill>
                <a:schemeClr val="dk1"/>
              </a:solidFill>
              <a:latin typeface="Happy Monkey"/>
              <a:ea typeface="Happy Monkey"/>
              <a:cs typeface="Happy Monkey"/>
              <a:sym typeface="Happy Monkey"/>
            </a:endParaRPr>
          </a:p>
          <a:p>
            <a:pPr indent="0" lvl="0" marL="0" rtl="0" algn="l">
              <a:lnSpc>
                <a:spcPct val="115000"/>
              </a:lnSpc>
              <a:spcBef>
                <a:spcPts val="0"/>
              </a:spcBef>
              <a:spcAft>
                <a:spcPts val="0"/>
              </a:spcAft>
              <a:buNone/>
            </a:pPr>
            <a:r>
              <a:rPr lang="en">
                <a:solidFill>
                  <a:schemeClr val="dk1"/>
                </a:solidFill>
                <a:latin typeface="Happy Monkey"/>
                <a:ea typeface="Happy Monkey"/>
                <a:cs typeface="Happy Monkey"/>
                <a:sym typeface="Happy Monkey"/>
              </a:rPr>
              <a:t>If you could talk to Esperanza after she runs off the stage, what would you say to her?</a:t>
            </a:r>
            <a:endParaRPr>
              <a:solidFill>
                <a:schemeClr val="dk1"/>
              </a:solidFill>
              <a:latin typeface="Happy Monkey"/>
              <a:ea typeface="Happy Monkey"/>
              <a:cs typeface="Happy Monkey"/>
              <a:sym typeface="Happy Monkey"/>
            </a:endParaRPr>
          </a:p>
          <a:p>
            <a:pPr indent="0" lvl="0" marL="0" rtl="0" algn="l">
              <a:lnSpc>
                <a:spcPct val="110000"/>
              </a:lnSpc>
              <a:spcBef>
                <a:spcPts val="800"/>
              </a:spcBef>
              <a:spcAft>
                <a:spcPts val="0"/>
              </a:spcAft>
              <a:buNone/>
            </a:pPr>
            <a:r>
              <a:rPr lang="en">
                <a:solidFill>
                  <a:schemeClr val="dk1"/>
                </a:solidFill>
                <a:latin typeface="Happy Monkey"/>
                <a:ea typeface="Happy Monkey"/>
                <a:cs typeface="Happy Monkey"/>
                <a:sym typeface="Happy Monkey"/>
              </a:rPr>
              <a:t>How can you spread love and kindness into the world?</a:t>
            </a:r>
            <a:endParaRPr b="1">
              <a:latin typeface="Happy Monkey"/>
              <a:ea typeface="Happy Monkey"/>
              <a:cs typeface="Happy Monkey"/>
              <a:sym typeface="Happy Monkey"/>
            </a:endParaRPr>
          </a:p>
          <a:p>
            <a:pPr indent="0" lvl="0" marL="0" rtl="0" algn="l">
              <a:spcBef>
                <a:spcPts val="0"/>
              </a:spcBef>
              <a:spcAft>
                <a:spcPts val="0"/>
              </a:spcAft>
              <a:buNone/>
            </a:pPr>
            <a:r>
              <a:t/>
            </a:r>
            <a:endParaRPr b="1" sz="1200">
              <a:latin typeface="Happy Monkey"/>
              <a:ea typeface="Happy Monkey"/>
              <a:cs typeface="Happy Monkey"/>
              <a:sym typeface="Happy Monkey"/>
            </a:endParaRPr>
          </a:p>
        </p:txBody>
      </p:sp>
      <p:pic>
        <p:nvPicPr>
          <p:cNvPr descr="Kids Books: LISTENING WITH MY HEART read aloud for children is about being a good friend to yourself. The kid in this story is kind to everyone except herself, especially when she makes a mistake in her school play and can't stop beating herself up about it. This heart-tugging KidTime StoryTime is about seeing yourself -- and treating yourself -- in a whole new way. It's a #1 bestseller on Amazon, and now, we know why.  WARNING:  Some grownups may get sentimental with this evocative bullseye to the heart.  &#10;&#10;Presented by StoryTeller with the supremely kind and compassionate Doug the Dinosaur.&#10;&#10;Author Gabi Garcia writes books that help kids become stronger and more aware, drawing from her experience as a counselor and a mom.  She also wrote a Spanish version of this book, in case you like to read en Español. &#10;&#10;&#10;KidTime StoryTime is a Kids YouTube Channel all about kids books read aloud with love, funny voices &amp; wacky puppets...to entertain, educate &amp; inspire a love of reading! StoryTeller &amp; her peppy puppets read aloud all kinds of children stories every week. From monsters to princesses to dinosaurs, Disney books, the ABCs, even bilingual and nonfiction story time! Ideal from birth through approximately 99 years of age.  Because kids books are seriously awesome &amp; surprisingly deep. No Kidding.&#10;&#10;DEAR PARENTS &amp; EDUCATORS! BUY THE BOOK HERE: http://kidtimestorytime.com/go/listening-with-my-heart/ Your purchase helps support our free channel &amp; the author at no additional cost to you.&#10;&#10;SUBSCRIBE @ http://ow.ly/SLdiP &amp; BECOME A KidTime StoryTimer! &#10;&#10;YOU CAN BUY OUR PUPPETS HERE:&#10;DOUG THE DINOSAUR: http://kidtimestorytime.com/go/doug-the-dinosaur/&#10;HOOTY THE OWL: http://kidtimestorytime.com/go/hooty-the-owl/&#10;CORNY THE UNICORN: http://kidtimestorytime.com/go/corny-the-unicorn/&#10;FUSCHIA FISH: http://kidtimestorytime.com/go/fuschia-fish/&#10;WHITE RAT: http://kidtimestorytime.com/go/white-rat/&#10;ABUELA BEAR: http://kidtimestorytime.com/go/abuela-bear/&#10;TWOTONE THE CAT: http://kidtimestorytime.com/go/twotone-stuffed-animal-cat/&#10;&#10;Facebook: https://www.facebook.com/KidTimeStoryTime/&#10;Instagram: https://www.instagram.com/kidtimestorytime/&#10;Twitter: https://twitter.com/KidTimeStory&#10;Website: http://KidTimeStoryTime.com&#10;&#10;#KidTimeStoryTime" id="63" name="Google Shape;63;p14" title="Listening with My Heart: A Story of Kindness &amp; Self-Compassion | Kids Books Read Aloud">
            <a:hlinkClick r:id="rId3"/>
          </p:cNvPr>
          <p:cNvPicPr preferRelativeResize="0"/>
          <p:nvPr/>
        </p:nvPicPr>
        <p:blipFill>
          <a:blip r:embed="rId4">
            <a:alphaModFix/>
          </a:blip>
          <a:stretch>
            <a:fillRect/>
          </a:stretch>
        </p:blipFill>
        <p:spPr>
          <a:xfrm>
            <a:off x="297275" y="447200"/>
            <a:ext cx="5445074" cy="4083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p:nvPr/>
        </p:nvSpPr>
        <p:spPr>
          <a:xfrm>
            <a:off x="122575" y="100300"/>
            <a:ext cx="4952100" cy="4838700"/>
          </a:xfrm>
          <a:prstGeom prst="rect">
            <a:avLst/>
          </a:prstGeom>
          <a:solidFill>
            <a:srgbClr val="C3D92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3600" u="sng">
                <a:solidFill>
                  <a:schemeClr val="dk1"/>
                </a:solidFill>
                <a:latin typeface="Happy Monkey"/>
                <a:ea typeface="Happy Monkey"/>
                <a:cs typeface="Happy Monkey"/>
                <a:sym typeface="Happy Monkey"/>
              </a:rPr>
              <a:t>Activity:</a:t>
            </a:r>
            <a:endParaRPr b="1" sz="3600" u="sng">
              <a:solidFill>
                <a:schemeClr val="dk1"/>
              </a:solidFill>
              <a:latin typeface="Happy Monkey"/>
              <a:ea typeface="Happy Monkey"/>
              <a:cs typeface="Happy Monkey"/>
              <a:sym typeface="Happy Monkey"/>
            </a:endParaRPr>
          </a:p>
          <a:p>
            <a:pPr indent="0" lvl="0" marL="0" rtl="0" algn="l">
              <a:spcBef>
                <a:spcPts val="0"/>
              </a:spcBef>
              <a:spcAft>
                <a:spcPts val="0"/>
              </a:spcAft>
              <a:buNone/>
            </a:pPr>
            <a:r>
              <a:rPr b="1" lang="en" sz="3000">
                <a:solidFill>
                  <a:schemeClr val="dk1"/>
                </a:solidFill>
                <a:latin typeface="Happy Monkey"/>
                <a:ea typeface="Happy Monkey"/>
                <a:cs typeface="Happy Monkey"/>
                <a:sym typeface="Happy Monkey"/>
              </a:rPr>
              <a:t>Write some kind words to yourself. This can be a letter, drawings of kind words, or positive statements. Say them out loud to yourself. </a:t>
            </a:r>
            <a:endParaRPr b="1" sz="3000">
              <a:solidFill>
                <a:schemeClr val="dk1"/>
              </a:solidFill>
              <a:latin typeface="Happy Monkey"/>
              <a:ea typeface="Happy Monkey"/>
              <a:cs typeface="Happy Monkey"/>
              <a:sym typeface="Happy Monkey"/>
            </a:endParaRPr>
          </a:p>
        </p:txBody>
      </p:sp>
      <p:pic>
        <p:nvPicPr>
          <p:cNvPr id="69" name="Google Shape;69;p15"/>
          <p:cNvPicPr preferRelativeResize="0"/>
          <p:nvPr/>
        </p:nvPicPr>
        <p:blipFill>
          <a:blip r:embed="rId3">
            <a:alphaModFix/>
          </a:blip>
          <a:stretch>
            <a:fillRect/>
          </a:stretch>
        </p:blipFill>
        <p:spPr>
          <a:xfrm>
            <a:off x="5163150" y="507850"/>
            <a:ext cx="3904650" cy="39046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