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Fruktur"/>
      <p:regular r:id="rId12"/>
    </p:embeddedFont>
    <p:embeddedFont>
      <p:font typeface="Happy Monkey"/>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HappyMonkey-regular.fntdata"/><Relationship Id="rId12" Type="http://schemas.openxmlformats.org/officeDocument/2006/relationships/font" Target="fonts/Fruktu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16c31bd21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16c31bd21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16c31bd21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16c31bd21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16c31bd21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16c31bd21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458be720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458be720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458be720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458be720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458be720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458be720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QxSKKtUdAjU"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fUXbXzPNMoM"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C232"/>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109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Fruktur"/>
                <a:ea typeface="Fruktur"/>
                <a:cs typeface="Fruktur"/>
                <a:sym typeface="Fruktur"/>
              </a:rPr>
              <a:t>SEL Family Activity (K-2)</a:t>
            </a:r>
            <a:endParaRPr>
              <a:latin typeface="Fruktur"/>
              <a:ea typeface="Fruktur"/>
              <a:cs typeface="Fruktur"/>
              <a:sym typeface="Fruktur"/>
            </a:endParaRPr>
          </a:p>
        </p:txBody>
      </p:sp>
      <p:sp>
        <p:nvSpPr>
          <p:cNvPr id="55" name="Google Shape;55;p13"/>
          <p:cNvSpPr txBox="1"/>
          <p:nvPr>
            <p:ph idx="1" type="subTitle"/>
          </p:nvPr>
        </p:nvSpPr>
        <p:spPr>
          <a:xfrm>
            <a:off x="2553525" y="2250350"/>
            <a:ext cx="4037100" cy="489900"/>
          </a:xfrm>
          <a:prstGeom prst="rect">
            <a:avLst/>
          </a:prstGeom>
          <a:solidFill>
            <a:srgbClr val="FFE599"/>
          </a:solidFill>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Fruktur"/>
                <a:ea typeface="Fruktur"/>
                <a:cs typeface="Fruktur"/>
                <a:sym typeface="Fruktur"/>
              </a:rPr>
              <a:t>Week of May 4, 2020</a:t>
            </a:r>
            <a:endParaRPr>
              <a:solidFill>
                <a:srgbClr val="000000"/>
              </a:solidFill>
              <a:latin typeface="Fruktur"/>
              <a:ea typeface="Fruktur"/>
              <a:cs typeface="Fruktur"/>
              <a:sym typeface="Fruktur"/>
            </a:endParaRPr>
          </a:p>
        </p:txBody>
      </p:sp>
      <p:sp>
        <p:nvSpPr>
          <p:cNvPr id="56" name="Google Shape;56;p13"/>
          <p:cNvSpPr txBox="1"/>
          <p:nvPr/>
        </p:nvSpPr>
        <p:spPr>
          <a:xfrm>
            <a:off x="75" y="3234450"/>
            <a:ext cx="9144000" cy="109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latin typeface="Fruktur"/>
                <a:ea typeface="Fruktur"/>
                <a:cs typeface="Fruktur"/>
                <a:sym typeface="Fruktur"/>
              </a:rPr>
              <a:t>Managing Anger</a:t>
            </a:r>
            <a:endParaRPr sz="6000">
              <a:latin typeface="Fruktur"/>
              <a:ea typeface="Fruktur"/>
              <a:cs typeface="Fruktur"/>
              <a:sym typeface="Fruktur"/>
            </a:endParaRPr>
          </a:p>
        </p:txBody>
      </p:sp>
      <p:sp>
        <p:nvSpPr>
          <p:cNvPr id="57" name="Google Shape;57;p13"/>
          <p:cNvSpPr txBox="1"/>
          <p:nvPr/>
        </p:nvSpPr>
        <p:spPr>
          <a:xfrm>
            <a:off x="279800" y="4801475"/>
            <a:ext cx="1750200" cy="22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850">
                <a:solidFill>
                  <a:schemeClr val="dk1"/>
                </a:solidFill>
                <a:latin typeface="Happy Monkey"/>
                <a:ea typeface="Happy Monkey"/>
                <a:cs typeface="Happy Monkey"/>
                <a:sym typeface="Happy Monkey"/>
              </a:rPr>
              <a:t>©TheSocialEmotionalTeacher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p:nvPr/>
        </p:nvSpPr>
        <p:spPr>
          <a:xfrm>
            <a:off x="122575" y="276550"/>
            <a:ext cx="5834400" cy="44862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6077000" y="276550"/>
            <a:ext cx="2927100" cy="4486200"/>
          </a:xfrm>
          <a:prstGeom prst="rect">
            <a:avLst/>
          </a:prstGeom>
          <a:solidFill>
            <a:srgbClr val="FFE599"/>
          </a:solidFill>
          <a:ln>
            <a:noFill/>
          </a:ln>
        </p:spPr>
        <p:txBody>
          <a:bodyPr anchorCtr="0" anchor="t" bIns="91425" lIns="91425" spcFirstLastPara="1" rIns="91425" wrap="square" tIns="91425">
            <a:noAutofit/>
          </a:bodyPr>
          <a:lstStyle/>
          <a:p>
            <a:pPr indent="0" lvl="0" marL="0" rtl="0" algn="l">
              <a:lnSpc>
                <a:spcPct val="110000"/>
              </a:lnSpc>
              <a:spcBef>
                <a:spcPts val="80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Think:</a:t>
            </a:r>
            <a:endParaRPr b="1" sz="300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Have you ever felt like Howard?</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How did Howard learn to listen to his body when it was angry?</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What were some of the things Howard learned to do when his body felt angry?</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What lesson can you learn from Howard?</a:t>
            </a:r>
            <a:endParaRPr b="1" sz="3000">
              <a:solidFill>
                <a:schemeClr val="dk1"/>
              </a:solidFill>
              <a:latin typeface="Happy Monkey"/>
              <a:ea typeface="Happy Monkey"/>
              <a:cs typeface="Happy Monkey"/>
              <a:sym typeface="Happy Monkey"/>
            </a:endParaRPr>
          </a:p>
          <a:p>
            <a:pPr indent="0" lvl="0" marL="0" rtl="0" algn="l">
              <a:spcBef>
                <a:spcPts val="0"/>
              </a:spcBef>
              <a:spcAft>
                <a:spcPts val="0"/>
              </a:spcAft>
              <a:buNone/>
            </a:pPr>
            <a:r>
              <a:t/>
            </a:r>
            <a:endParaRPr b="1" sz="1200">
              <a:latin typeface="Happy Monkey"/>
              <a:ea typeface="Happy Monkey"/>
              <a:cs typeface="Happy Monkey"/>
              <a:sym typeface="Happy Monkey"/>
            </a:endParaRPr>
          </a:p>
        </p:txBody>
      </p:sp>
      <p:pic>
        <p:nvPicPr>
          <p:cNvPr descr="http://www.wedolisten.org &#10;15   free Howard B. Wigglebottom videos, songs, interactive questions and more to help young children be better listeners, learn important life lessons and feel good about themselves." id="64" name="Google Shape;64;p14" title="Controlling Anger Video">
            <a:hlinkClick r:id="rId3"/>
          </p:cNvPr>
          <p:cNvPicPr preferRelativeResize="0"/>
          <p:nvPr/>
        </p:nvPicPr>
        <p:blipFill>
          <a:blip r:embed="rId4">
            <a:alphaModFix/>
          </a:blip>
          <a:stretch>
            <a:fillRect/>
          </a:stretch>
        </p:blipFill>
        <p:spPr>
          <a:xfrm>
            <a:off x="338275" y="508700"/>
            <a:ext cx="5417725" cy="406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p:nvPr/>
        </p:nvSpPr>
        <p:spPr>
          <a:xfrm>
            <a:off x="122575" y="252463"/>
            <a:ext cx="5834400" cy="4486200"/>
          </a:xfrm>
          <a:prstGeom prst="rect">
            <a:avLst/>
          </a:prstGeom>
          <a:solidFill>
            <a:srgbClr val="F2059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nvSpPr>
        <p:spPr>
          <a:xfrm>
            <a:off x="91825" y="276550"/>
            <a:ext cx="5895900" cy="4486200"/>
          </a:xfrm>
          <a:prstGeom prst="rect">
            <a:avLst/>
          </a:prstGeom>
          <a:solidFill>
            <a:srgbClr val="F1C232"/>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rPr b="1" lang="en" sz="3600" u="sng">
                <a:solidFill>
                  <a:schemeClr val="dk1"/>
                </a:solidFill>
                <a:latin typeface="Happy Monkey"/>
                <a:ea typeface="Happy Monkey"/>
                <a:cs typeface="Happy Monkey"/>
                <a:sym typeface="Happy Monkey"/>
              </a:rPr>
              <a:t>Activity:</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Draw an outline of your body when it feels angry. Mark the parts where you feel the anger in red.</a:t>
            </a:r>
            <a:endParaRPr b="1" sz="3600" u="sng">
              <a:solidFill>
                <a:schemeClr val="dk1"/>
              </a:solidFill>
              <a:latin typeface="Happy Monkey"/>
              <a:ea typeface="Happy Monkey"/>
              <a:cs typeface="Happy Monkey"/>
              <a:sym typeface="Happy Monkey"/>
            </a:endParaRPr>
          </a:p>
          <a:p>
            <a:pPr indent="0" lvl="0" marL="0" rtl="0" algn="ctr">
              <a:spcBef>
                <a:spcPts val="0"/>
              </a:spcBef>
              <a:spcAft>
                <a:spcPts val="0"/>
              </a:spcAft>
              <a:buNone/>
            </a:pPr>
            <a:r>
              <a:t/>
            </a:r>
            <a:endParaRPr b="1" sz="3000">
              <a:solidFill>
                <a:schemeClr val="dk1"/>
              </a:solidFill>
              <a:latin typeface="Happy Monkey"/>
              <a:ea typeface="Happy Monkey"/>
              <a:cs typeface="Happy Monkey"/>
              <a:sym typeface="Happy Monkey"/>
            </a:endParaRPr>
          </a:p>
          <a:p>
            <a:pPr indent="0" lvl="0" marL="0" rtl="0" algn="ctr">
              <a:spcBef>
                <a:spcPts val="0"/>
              </a:spcBef>
              <a:spcAft>
                <a:spcPts val="0"/>
              </a:spcAft>
              <a:buNone/>
            </a:pPr>
            <a:r>
              <a:t/>
            </a:r>
            <a:endParaRPr b="1" sz="3000">
              <a:solidFill>
                <a:schemeClr val="dk1"/>
              </a:solidFill>
              <a:latin typeface="Happy Monkey"/>
              <a:ea typeface="Happy Monkey"/>
              <a:cs typeface="Happy Monkey"/>
              <a:sym typeface="Happy Monkey"/>
            </a:endParaRPr>
          </a:p>
        </p:txBody>
      </p:sp>
      <p:pic>
        <p:nvPicPr>
          <p:cNvPr id="71" name="Google Shape;71;p15"/>
          <p:cNvPicPr preferRelativeResize="0"/>
          <p:nvPr/>
        </p:nvPicPr>
        <p:blipFill>
          <a:blip r:embed="rId3">
            <a:alphaModFix/>
          </a:blip>
          <a:stretch>
            <a:fillRect/>
          </a:stretch>
        </p:blipFill>
        <p:spPr>
          <a:xfrm rot="-5400000">
            <a:off x="5097800" y="917500"/>
            <a:ext cx="4735175" cy="2955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C544"/>
        </a:solidFill>
      </p:bgPr>
    </p:bg>
    <p:spTree>
      <p:nvGrpSpPr>
        <p:cNvPr id="75" name="Shape 75"/>
        <p:cNvGrpSpPr/>
        <p:nvPr/>
      </p:nvGrpSpPr>
      <p:grpSpPr>
        <a:xfrm>
          <a:off x="0" y="0"/>
          <a:ext cx="0" cy="0"/>
          <a:chOff x="0" y="0"/>
          <a:chExt cx="0" cy="0"/>
        </a:xfrm>
      </p:grpSpPr>
      <p:sp>
        <p:nvSpPr>
          <p:cNvPr id="76" name="Google Shape;76;p16"/>
          <p:cNvSpPr txBox="1"/>
          <p:nvPr/>
        </p:nvSpPr>
        <p:spPr>
          <a:xfrm>
            <a:off x="119900" y="4719000"/>
            <a:ext cx="1789500" cy="42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50">
                <a:latin typeface="Happy Monkey"/>
                <a:ea typeface="Happy Monkey"/>
                <a:cs typeface="Happy Monkey"/>
                <a:sym typeface="Happy Monkey"/>
              </a:rPr>
              <a:t>©TheSocialEmotionalTeacher</a:t>
            </a:r>
            <a:endParaRPr sz="850">
              <a:latin typeface="Happy Monkey"/>
              <a:ea typeface="Happy Monkey"/>
              <a:cs typeface="Happy Monkey"/>
              <a:sym typeface="Happy Monkey"/>
            </a:endParaRPr>
          </a:p>
          <a:p>
            <a:pPr indent="0" lvl="0" marL="0" rtl="0" algn="l">
              <a:spcBef>
                <a:spcPts val="0"/>
              </a:spcBef>
              <a:spcAft>
                <a:spcPts val="0"/>
              </a:spcAft>
              <a:buNone/>
            </a:pPr>
            <a:r>
              <a:t/>
            </a:r>
            <a:endParaRPr>
              <a:latin typeface="Happy Monkey"/>
              <a:ea typeface="Happy Monkey"/>
              <a:cs typeface="Happy Monkey"/>
              <a:sym typeface="Happy Monkey"/>
            </a:endParaRPr>
          </a:p>
        </p:txBody>
      </p:sp>
      <p:sp>
        <p:nvSpPr>
          <p:cNvPr id="77" name="Google Shape;77;p16"/>
          <p:cNvSpPr txBox="1"/>
          <p:nvPr/>
        </p:nvSpPr>
        <p:spPr>
          <a:xfrm>
            <a:off x="559350" y="444575"/>
            <a:ext cx="8013300" cy="120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5200">
                <a:solidFill>
                  <a:schemeClr val="dk1"/>
                </a:solidFill>
                <a:latin typeface="Fruktur"/>
                <a:ea typeface="Fruktur"/>
                <a:cs typeface="Fruktur"/>
                <a:sym typeface="Fruktur"/>
              </a:rPr>
              <a:t>SEL Family Activity (3-5)</a:t>
            </a:r>
            <a:endParaRPr/>
          </a:p>
        </p:txBody>
      </p:sp>
      <p:sp>
        <p:nvSpPr>
          <p:cNvPr id="78" name="Google Shape;78;p16"/>
          <p:cNvSpPr txBox="1"/>
          <p:nvPr/>
        </p:nvSpPr>
        <p:spPr>
          <a:xfrm>
            <a:off x="2723725" y="2000850"/>
            <a:ext cx="3842400" cy="5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800">
                <a:solidFill>
                  <a:schemeClr val="dk1"/>
                </a:solidFill>
                <a:highlight>
                  <a:srgbClr val="F3DC9C"/>
                </a:highlight>
                <a:latin typeface="Fruktur"/>
                <a:ea typeface="Fruktur"/>
                <a:cs typeface="Fruktur"/>
                <a:sym typeface="Fruktur"/>
              </a:rPr>
              <a:t>Week of May 4, 2020</a:t>
            </a:r>
            <a:endParaRPr>
              <a:highlight>
                <a:srgbClr val="F3DC9C"/>
              </a:highlight>
            </a:endParaRPr>
          </a:p>
        </p:txBody>
      </p:sp>
      <p:sp>
        <p:nvSpPr>
          <p:cNvPr id="79" name="Google Shape;79;p16"/>
          <p:cNvSpPr txBox="1"/>
          <p:nvPr/>
        </p:nvSpPr>
        <p:spPr>
          <a:xfrm>
            <a:off x="0" y="3144000"/>
            <a:ext cx="9144000" cy="105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6000">
                <a:solidFill>
                  <a:schemeClr val="dk1"/>
                </a:solidFill>
                <a:latin typeface="Fruktur"/>
                <a:ea typeface="Fruktur"/>
                <a:cs typeface="Fruktur"/>
                <a:sym typeface="Fruktur"/>
              </a:rPr>
              <a:t>Managing Worry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p:nvPr/>
        </p:nvSpPr>
        <p:spPr>
          <a:xfrm>
            <a:off x="122575" y="276550"/>
            <a:ext cx="5834400" cy="4486200"/>
          </a:xfrm>
          <a:prstGeom prst="rect">
            <a:avLst/>
          </a:prstGeom>
          <a:solidFill>
            <a:srgbClr val="F2C5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txBox="1"/>
          <p:nvPr/>
        </p:nvSpPr>
        <p:spPr>
          <a:xfrm>
            <a:off x="6077000" y="276550"/>
            <a:ext cx="2927100" cy="4486200"/>
          </a:xfrm>
          <a:prstGeom prst="rect">
            <a:avLst/>
          </a:prstGeom>
          <a:solidFill>
            <a:srgbClr val="F3DC9C"/>
          </a:solidFill>
          <a:ln>
            <a:noFill/>
          </a:ln>
        </p:spPr>
        <p:txBody>
          <a:bodyPr anchorCtr="0" anchor="t" bIns="91425" lIns="91425" spcFirstLastPara="1" rIns="91425" wrap="square" tIns="91425">
            <a:noAutofit/>
          </a:bodyPr>
          <a:lstStyle/>
          <a:p>
            <a:pPr indent="0" lvl="0" marL="0" rtl="0" algn="l">
              <a:lnSpc>
                <a:spcPct val="110000"/>
              </a:lnSpc>
              <a:spcBef>
                <a:spcPts val="80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Think:</a:t>
            </a:r>
            <a:endParaRPr b="1" sz="300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What are some of the worries Wilma Jean has? Can you relate to her worries?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What happens to Wilma Jean when she worries?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What did Wilma Jean’s teacher do to help Wilma Jean with her worrying?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250">
                <a:solidFill>
                  <a:schemeClr val="dk1"/>
                </a:solidFill>
                <a:latin typeface="Happy Monkey"/>
                <a:ea typeface="Happy Monkey"/>
                <a:cs typeface="Happy Monkey"/>
                <a:sym typeface="Happy Monkey"/>
              </a:rPr>
              <a:t>Why is sorting our worries (like Wilma Jean’s teacher did) helpful?</a:t>
            </a:r>
            <a:endParaRPr b="1">
              <a:solidFill>
                <a:schemeClr val="dk1"/>
              </a:solidFill>
              <a:latin typeface="Happy Monkey"/>
              <a:ea typeface="Happy Monkey"/>
              <a:cs typeface="Happy Monkey"/>
              <a:sym typeface="Happy Monkey"/>
            </a:endParaRPr>
          </a:p>
          <a:p>
            <a:pPr indent="0" lvl="0" marL="0" rtl="0" algn="l">
              <a:lnSpc>
                <a:spcPct val="110000"/>
              </a:lnSpc>
              <a:spcBef>
                <a:spcPts val="80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Do:</a:t>
            </a:r>
            <a:endParaRPr b="1" sz="3000">
              <a:solidFill>
                <a:schemeClr val="dk1"/>
              </a:solidFill>
              <a:latin typeface="Happy Monkey"/>
              <a:ea typeface="Happy Monkey"/>
              <a:cs typeface="Happy Monkey"/>
              <a:sym typeface="Happy Monkey"/>
            </a:endParaRPr>
          </a:p>
          <a:p>
            <a:pPr indent="0" lvl="0" marL="0" rtl="0" algn="l">
              <a:lnSpc>
                <a:spcPct val="110000"/>
              </a:lnSpc>
              <a:spcBef>
                <a:spcPts val="800"/>
              </a:spcBef>
              <a:spcAft>
                <a:spcPts val="0"/>
              </a:spcAft>
              <a:buClr>
                <a:schemeClr val="dk1"/>
              </a:buClr>
              <a:buSzPts val="1100"/>
              <a:buFont typeface="Arial"/>
              <a:buNone/>
            </a:pPr>
            <a:r>
              <a:rPr b="1" lang="en">
                <a:solidFill>
                  <a:schemeClr val="dk1"/>
                </a:solidFill>
                <a:latin typeface="Happy Monkey"/>
                <a:ea typeface="Happy Monkey"/>
                <a:cs typeface="Happy Monkey"/>
                <a:sym typeface="Happy Monkey"/>
              </a:rPr>
              <a:t>Make a list of your worries. </a:t>
            </a:r>
            <a:endParaRPr b="1" sz="2400">
              <a:solidFill>
                <a:schemeClr val="dk1"/>
              </a:solidFill>
              <a:latin typeface="Happy Monkey"/>
              <a:ea typeface="Happy Monkey"/>
              <a:cs typeface="Happy Monkey"/>
              <a:sym typeface="Happy Monkey"/>
            </a:endParaRPr>
          </a:p>
          <a:p>
            <a:pPr indent="0" lvl="0" marL="0" rtl="0" algn="l">
              <a:lnSpc>
                <a:spcPct val="110000"/>
              </a:lnSpc>
              <a:spcBef>
                <a:spcPts val="800"/>
              </a:spcBef>
              <a:spcAft>
                <a:spcPts val="0"/>
              </a:spcAft>
              <a:buNone/>
            </a:pPr>
            <a:r>
              <a:t/>
            </a:r>
            <a:endParaRPr b="1">
              <a:latin typeface="Happy Monkey"/>
              <a:ea typeface="Happy Monkey"/>
              <a:cs typeface="Happy Monkey"/>
              <a:sym typeface="Happy Monkey"/>
            </a:endParaRPr>
          </a:p>
          <a:p>
            <a:pPr indent="0" lvl="0" marL="0" rtl="0" algn="l">
              <a:lnSpc>
                <a:spcPct val="110000"/>
              </a:lnSpc>
              <a:spcBef>
                <a:spcPts val="800"/>
              </a:spcBef>
              <a:spcAft>
                <a:spcPts val="0"/>
              </a:spcAft>
              <a:buNone/>
            </a:pPr>
            <a:r>
              <a:t/>
            </a:r>
            <a:endParaRPr b="1">
              <a:latin typeface="Happy Monkey"/>
              <a:ea typeface="Happy Monkey"/>
              <a:cs typeface="Happy Monkey"/>
              <a:sym typeface="Happy Monkey"/>
            </a:endParaRPr>
          </a:p>
          <a:p>
            <a:pPr indent="0" lvl="0" marL="0" rtl="0" algn="l">
              <a:spcBef>
                <a:spcPts val="0"/>
              </a:spcBef>
              <a:spcAft>
                <a:spcPts val="0"/>
              </a:spcAft>
              <a:buNone/>
            </a:pPr>
            <a:r>
              <a:t/>
            </a:r>
            <a:endParaRPr b="1" sz="1200">
              <a:latin typeface="Happy Monkey"/>
              <a:ea typeface="Happy Monkey"/>
              <a:cs typeface="Happy Monkey"/>
              <a:sym typeface="Happy Monkey"/>
            </a:endParaRPr>
          </a:p>
        </p:txBody>
      </p:sp>
      <p:pic>
        <p:nvPicPr>
          <p:cNvPr descr="Wilma Jean the Worry Machine" id="86" name="Google Shape;86;p17" title="Wilma Jean the Worry Machine">
            <a:hlinkClick r:id="rId3"/>
          </p:cNvPr>
          <p:cNvPicPr preferRelativeResize="0"/>
          <p:nvPr/>
        </p:nvPicPr>
        <p:blipFill>
          <a:blip r:embed="rId4">
            <a:alphaModFix/>
          </a:blip>
          <a:stretch>
            <a:fillRect/>
          </a:stretch>
        </p:blipFill>
        <p:spPr>
          <a:xfrm>
            <a:off x="298825" y="513600"/>
            <a:ext cx="5431124" cy="4073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p:nvPr/>
        </p:nvSpPr>
        <p:spPr>
          <a:xfrm>
            <a:off x="122575" y="100300"/>
            <a:ext cx="5664000" cy="4838700"/>
          </a:xfrm>
          <a:prstGeom prst="rect">
            <a:avLst/>
          </a:prstGeom>
          <a:solidFill>
            <a:srgbClr val="F2C5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u="sng">
                <a:solidFill>
                  <a:schemeClr val="dk1"/>
                </a:solidFill>
                <a:latin typeface="Happy Monkey"/>
                <a:ea typeface="Happy Monkey"/>
                <a:cs typeface="Happy Monkey"/>
                <a:sym typeface="Happy Monkey"/>
              </a:rPr>
              <a:t>Activity:</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Write about something you worry about. Why do you worry about it? How does it affect your life? Can you control it? What are some steps to take to help with this worry? </a:t>
            </a:r>
            <a:endParaRPr b="1" sz="3000">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t/>
            </a:r>
            <a:endParaRPr b="1" sz="3600" u="sng">
              <a:solidFill>
                <a:schemeClr val="dk1"/>
              </a:solidFill>
              <a:latin typeface="Happy Monkey"/>
              <a:ea typeface="Happy Monkey"/>
              <a:cs typeface="Happy Monkey"/>
              <a:sym typeface="Happy Monkey"/>
            </a:endParaRPr>
          </a:p>
        </p:txBody>
      </p:sp>
      <p:pic>
        <p:nvPicPr>
          <p:cNvPr id="92" name="Google Shape;92;p18"/>
          <p:cNvPicPr preferRelativeResize="0"/>
          <p:nvPr/>
        </p:nvPicPr>
        <p:blipFill>
          <a:blip r:embed="rId3">
            <a:alphaModFix/>
          </a:blip>
          <a:stretch>
            <a:fillRect/>
          </a:stretch>
        </p:blipFill>
        <p:spPr>
          <a:xfrm>
            <a:off x="5828975" y="100300"/>
            <a:ext cx="3227413"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