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310" r:id="rId7"/>
    <p:sldId id="309" r:id="rId8"/>
    <p:sldId id="260" r:id="rId9"/>
    <p:sldId id="262" r:id="rId10"/>
    <p:sldId id="263" r:id="rId11"/>
    <p:sldId id="291" r:id="rId12"/>
    <p:sldId id="264" r:id="rId13"/>
    <p:sldId id="265" r:id="rId14"/>
    <p:sldId id="266" r:id="rId15"/>
    <p:sldId id="267" r:id="rId16"/>
    <p:sldId id="268" r:id="rId17"/>
    <p:sldId id="271" r:id="rId18"/>
    <p:sldId id="269" r:id="rId19"/>
    <p:sldId id="270" r:id="rId20"/>
    <p:sldId id="312" r:id="rId21"/>
    <p:sldId id="272" r:id="rId22"/>
    <p:sldId id="292" r:id="rId23"/>
    <p:sldId id="273" r:id="rId24"/>
    <p:sldId id="274" r:id="rId25"/>
    <p:sldId id="275" r:id="rId26"/>
    <p:sldId id="276" r:id="rId27"/>
    <p:sldId id="277" r:id="rId28"/>
    <p:sldId id="278" r:id="rId29"/>
    <p:sldId id="279" r:id="rId30"/>
    <p:sldId id="280" r:id="rId31"/>
    <p:sldId id="281" r:id="rId32"/>
    <p:sldId id="282" r:id="rId33"/>
    <p:sldId id="283" r:id="rId34"/>
    <p:sldId id="285" r:id="rId35"/>
    <p:sldId id="286" r:id="rId36"/>
    <p:sldId id="284" r:id="rId37"/>
    <p:sldId id="287" r:id="rId38"/>
    <p:sldId id="288" r:id="rId39"/>
    <p:sldId id="289" r:id="rId40"/>
    <p:sldId id="290" r:id="rId41"/>
    <p:sldId id="293" r:id="rId42"/>
    <p:sldId id="294" r:id="rId43"/>
    <p:sldId id="296" r:id="rId44"/>
    <p:sldId id="303" r:id="rId45"/>
    <p:sldId id="297" r:id="rId46"/>
    <p:sldId id="298" r:id="rId47"/>
    <p:sldId id="299" r:id="rId48"/>
    <p:sldId id="300" r:id="rId49"/>
    <p:sldId id="301" r:id="rId50"/>
    <p:sldId id="302" r:id="rId51"/>
    <p:sldId id="304" r:id="rId52"/>
    <p:sldId id="305" r:id="rId53"/>
    <p:sldId id="306" r:id="rId54"/>
    <p:sldId id="307" r:id="rId55"/>
    <p:sldId id="308" r:id="rId56"/>
    <p:sldId id="311" r:id="rId5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FD183E5-2CCC-48BB-94EE-DB9AD32277DA}" type="datetimeFigureOut">
              <a:rPr lang="en-US"/>
              <a:pPr>
                <a:defRPr/>
              </a:pPr>
              <a:t>4/21/2015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77190A-344A-497E-A7D3-8C180B373DD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BF04E2F-0EE2-41A9-9F17-4583159E7F6D}" type="datetimeFigureOut">
              <a:rPr lang="en-US"/>
              <a:pPr>
                <a:defRPr/>
              </a:pPr>
              <a:t>4/21/2015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0909F8-5EED-43AD-833F-7EBA6706E7A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CF8D7E0-502C-42AB-A6C3-EDE6CF30220C}" type="datetimeFigureOut">
              <a:rPr lang="en-US"/>
              <a:pPr>
                <a:defRPr/>
              </a:pPr>
              <a:t>4/21/2015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E452B6F-90E1-4BDA-A5E0-66EB279971A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D7039EA-2C76-45A9-AFEF-A5B5CB2C201E}" type="datetimeFigureOut">
              <a:rPr lang="en-US"/>
              <a:pPr>
                <a:defRPr/>
              </a:pPr>
              <a:t>4/21/2015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DCE5D2-202C-4CA6-B722-786D61E0379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EC92E36-D8BC-4F6A-A023-182674517B9F}" type="datetimeFigureOut">
              <a:rPr lang="en-US"/>
              <a:pPr>
                <a:defRPr/>
              </a:pPr>
              <a:t>4/21/2015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C74CD1A-4676-41F9-AC14-5632F1A14CA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E9C0B1A-DB5A-4512-9DC7-59222471E202}" type="datetimeFigureOut">
              <a:rPr lang="en-US"/>
              <a:pPr>
                <a:defRPr/>
              </a:pPr>
              <a:t>4/21/2015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A956CC6-2F22-4E82-A3A4-0E1E8DB56BD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FD799E0-DD3E-48D1-B86F-B64502666E96}" type="datetimeFigureOut">
              <a:rPr lang="en-US"/>
              <a:pPr>
                <a:defRPr/>
              </a:pPr>
              <a:t>4/21/2015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13498A3-3251-43B7-91F4-47FD225B608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CDB26B4-A747-4146-B30F-225AF895A333}" type="datetimeFigureOut">
              <a:rPr lang="en-US"/>
              <a:pPr>
                <a:defRPr/>
              </a:pPr>
              <a:t>4/21/2015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5AFF3F0-EFD7-4E98-9A73-26BFF6CFA98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7F2F02A-9CCA-41F2-BB7E-F5D75160E7B6}" type="datetimeFigureOut">
              <a:rPr lang="en-US"/>
              <a:pPr>
                <a:defRPr/>
              </a:pPr>
              <a:t>4/21/2015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3530E6B-D839-4A12-9EC0-C5B9FBECCB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E45198D-3DF2-4B65-979F-64A5A54EF087}" type="datetimeFigureOut">
              <a:rPr lang="en-US"/>
              <a:pPr>
                <a:defRPr/>
              </a:pPr>
              <a:t>4/21/2015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F9C501F-67D2-49FA-A96A-7134A1ED84F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1DE438D-F489-45BA-A090-4A5C69F8B0FD}" type="datetimeFigureOut">
              <a:rPr lang="en-US"/>
              <a:pPr>
                <a:defRPr/>
              </a:pPr>
              <a:t>4/21/2015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F97C2D8-CB0F-4697-BB4E-7A8BB0FE6D3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1CA119C-61C7-4F4E-86D8-773A936BA960}" type="datetimeFigureOut">
              <a:rPr lang="en-US"/>
              <a:pPr>
                <a:defRPr/>
              </a:pPr>
              <a:t>4/21/2015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AC32B68-D971-4DCB-973E-315AB247308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p:nvPr>
        </p:nvSpPr>
        <p:spPr>
          <a:xfrm>
            <a:off x="685800" y="20638"/>
            <a:ext cx="7772400" cy="1470025"/>
          </a:xfrm>
        </p:spPr>
        <p:txBody>
          <a:bodyPr/>
          <a:lstStyle/>
          <a:p>
            <a:pPr eaLnBrk="1" hangingPunct="1"/>
            <a:r>
              <a:rPr lang="en-US" b="1" smtClean="0">
                <a:solidFill>
                  <a:srgbClr val="00B0F0"/>
                </a:solidFill>
                <a:latin typeface="Gungsuh"/>
                <a:ea typeface="Gungsuh"/>
                <a:cs typeface="Gungsuh"/>
              </a:rPr>
              <a:t>ALCOHOL</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en-US"/>
          </a:p>
        </p:txBody>
      </p:sp>
      <p:pic>
        <p:nvPicPr>
          <p:cNvPr id="13315" name="Picture 2"/>
          <p:cNvPicPr>
            <a:picLocks noChangeAspect="1" noChangeArrowheads="1"/>
          </p:cNvPicPr>
          <p:nvPr/>
        </p:nvPicPr>
        <p:blipFill>
          <a:blip r:embed="rId2"/>
          <a:srcRect/>
          <a:stretch>
            <a:fillRect/>
          </a:stretch>
        </p:blipFill>
        <p:spPr bwMode="auto">
          <a:xfrm>
            <a:off x="533400" y="1166813"/>
            <a:ext cx="7789863" cy="5200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latin typeface="Gungsuh" pitchFamily="18" charset="-127"/>
                <a:ea typeface="Gungsuh" pitchFamily="18" charset="-127"/>
              </a:rPr>
              <a:t>Alternatives to Drinking Alcohol</a:t>
            </a:r>
            <a:endParaRPr lang="en-US" dirty="0">
              <a:latin typeface="Gungsuh" pitchFamily="18" charset="-127"/>
              <a:ea typeface="Gungsuh" pitchFamily="18" charset="-127"/>
            </a:endParaRPr>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US" dirty="0" smtClean="0"/>
              <a:t>Alternatives- other ways of thinking or acting</a:t>
            </a:r>
          </a:p>
          <a:p>
            <a:pPr eaLnBrk="1" fontAlgn="auto" hangingPunct="1">
              <a:spcAft>
                <a:spcPts val="0"/>
              </a:spcAft>
              <a:buFont typeface="Arial" pitchFamily="34" charset="0"/>
              <a:buChar char="•"/>
              <a:defRPr/>
            </a:pPr>
            <a:r>
              <a:rPr lang="en-US" dirty="0" smtClean="0"/>
              <a:t>Sports</a:t>
            </a:r>
          </a:p>
          <a:p>
            <a:pPr eaLnBrk="1" fontAlgn="auto" hangingPunct="1">
              <a:spcAft>
                <a:spcPts val="0"/>
              </a:spcAft>
              <a:buFont typeface="Arial" pitchFamily="34" charset="0"/>
              <a:buChar char="•"/>
              <a:defRPr/>
            </a:pPr>
            <a:r>
              <a:rPr lang="en-US" dirty="0" smtClean="0"/>
              <a:t>Learning new skills</a:t>
            </a:r>
          </a:p>
          <a:p>
            <a:pPr eaLnBrk="1" fontAlgn="auto" hangingPunct="1">
              <a:spcAft>
                <a:spcPts val="0"/>
              </a:spcAft>
              <a:buFont typeface="Arial" pitchFamily="34" charset="0"/>
              <a:buChar char="•"/>
              <a:defRPr/>
            </a:pPr>
            <a:r>
              <a:rPr lang="en-US" dirty="0" smtClean="0"/>
              <a:t>Discovering a new talent</a:t>
            </a:r>
          </a:p>
          <a:p>
            <a:pPr eaLnBrk="1" fontAlgn="auto" hangingPunct="1">
              <a:spcAft>
                <a:spcPts val="0"/>
              </a:spcAft>
              <a:buFont typeface="Arial" pitchFamily="34" charset="0"/>
              <a:buChar char="•"/>
              <a:defRPr/>
            </a:pPr>
            <a:r>
              <a:rPr lang="en-US" dirty="0" smtClean="0"/>
              <a:t>Challenging your body</a:t>
            </a:r>
          </a:p>
          <a:p>
            <a:pPr eaLnBrk="1" fontAlgn="auto" hangingPunct="1">
              <a:spcAft>
                <a:spcPts val="0"/>
              </a:spcAft>
              <a:buFont typeface="Arial" pitchFamily="34" charset="0"/>
              <a:buChar char="•"/>
              <a:defRPr/>
            </a:pPr>
            <a:r>
              <a:rPr lang="en-US" dirty="0" smtClean="0"/>
              <a:t>Pursuing interests in theater</a:t>
            </a:r>
          </a:p>
          <a:p>
            <a:pPr eaLnBrk="1" fontAlgn="auto" hangingPunct="1">
              <a:spcAft>
                <a:spcPts val="0"/>
              </a:spcAft>
              <a:buFont typeface="Arial" pitchFamily="34" charset="0"/>
              <a:buChar char="•"/>
              <a:defRPr/>
            </a:pPr>
            <a:r>
              <a:rPr lang="en-US" dirty="0" smtClean="0"/>
              <a:t>Volunteering in your community </a:t>
            </a:r>
          </a:p>
          <a:p>
            <a:pPr eaLnBrk="1" fontAlgn="auto" hangingPunct="1">
              <a:spcAft>
                <a:spcPts val="0"/>
              </a:spcAft>
              <a:buFont typeface="Arial" pitchFamily="34" charset="0"/>
              <a:buChar char="•"/>
              <a:defRPr/>
            </a:pPr>
            <a:r>
              <a:rPr lang="en-US" dirty="0" smtClean="0"/>
              <a:t>Becoming an advocate (SADD)- Students Against Destructive Decisions, (T.A.T.U) Teens Against Tobacco Use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smtClean="0">
                <a:latin typeface="Gungsuh"/>
                <a:ea typeface="Gungsuh"/>
                <a:cs typeface="Gungsuh"/>
              </a:rPr>
              <a:t>Question</a:t>
            </a:r>
          </a:p>
        </p:txBody>
      </p:sp>
      <p:sp>
        <p:nvSpPr>
          <p:cNvPr id="23554" name="Content Placeholder 2"/>
          <p:cNvSpPr>
            <a:spLocks noGrp="1"/>
          </p:cNvSpPr>
          <p:nvPr>
            <p:ph idx="1"/>
          </p:nvPr>
        </p:nvSpPr>
        <p:spPr/>
        <p:txBody>
          <a:bodyPr/>
          <a:lstStyle/>
          <a:p>
            <a:pPr marL="0" indent="0" algn="ctr" eaLnBrk="1" hangingPunct="1">
              <a:buFont typeface="Arial" charset="0"/>
              <a:buNone/>
            </a:pPr>
            <a:r>
              <a:rPr lang="en-US" smtClean="0"/>
              <a:t>You are at an amusement park with several friends. When it is time to leave, a friend’s brother offers to give you a ride. You believe you smell alcohol on his breath. What should you do, and why?</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457200" y="274638"/>
            <a:ext cx="8229600" cy="5592762"/>
          </a:xfrm>
        </p:spPr>
        <p:txBody>
          <a:bodyPr/>
          <a:lstStyle/>
          <a:p>
            <a:pPr eaLnBrk="1" hangingPunct="1"/>
            <a:r>
              <a:rPr lang="en-US" smtClean="0">
                <a:latin typeface="Gungsuh"/>
                <a:ea typeface="Gungsuh"/>
                <a:cs typeface="Gungsuh"/>
              </a:rPr>
              <a:t>Short-Term Effects</a:t>
            </a:r>
            <a:br>
              <a:rPr lang="en-US" smtClean="0">
                <a:latin typeface="Gungsuh"/>
                <a:ea typeface="Gungsuh"/>
                <a:cs typeface="Gungsuh"/>
              </a:rPr>
            </a:br>
            <a:r>
              <a:rPr lang="en-US" smtClean="0">
                <a:latin typeface="Gungsuh"/>
                <a:ea typeface="Gungsuh"/>
                <a:cs typeface="Gungsuh"/>
              </a:rPr>
              <a:t>Of Alcohol Use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eaLnBrk="1" hangingPunct="1"/>
            <a:r>
              <a:rPr lang="en-US" smtClean="0">
                <a:latin typeface="Gungsuh"/>
                <a:ea typeface="Gungsuh"/>
                <a:cs typeface="Gungsuh"/>
              </a:rPr>
              <a:t>Alcohol and the Body</a:t>
            </a:r>
          </a:p>
        </p:txBody>
      </p:sp>
      <p:sp>
        <p:nvSpPr>
          <p:cNvPr id="3" name="Content Placeholder 2"/>
          <p:cNvSpPr>
            <a:spLocks noGrp="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smtClean="0"/>
              <a:t>Fast acting drug</a:t>
            </a:r>
          </a:p>
          <a:p>
            <a:pPr eaLnBrk="1" fontAlgn="auto" hangingPunct="1">
              <a:spcAft>
                <a:spcPts val="0"/>
              </a:spcAft>
              <a:buFont typeface="Arial" pitchFamily="34" charset="0"/>
              <a:buChar char="•"/>
              <a:defRPr/>
            </a:pPr>
            <a:r>
              <a:rPr lang="en-US" dirty="0" smtClean="0"/>
              <a:t>Quickly absorbed by the bloodstream and reaches the brain within 30 seconds after being swallowed</a:t>
            </a:r>
          </a:p>
          <a:p>
            <a:pPr eaLnBrk="1" fontAlgn="auto" hangingPunct="1">
              <a:spcAft>
                <a:spcPts val="0"/>
              </a:spcAft>
              <a:buFont typeface="Arial" pitchFamily="34" charset="0"/>
              <a:buChar char="•"/>
              <a:defRPr/>
            </a:pPr>
            <a:r>
              <a:rPr lang="en-US" dirty="0" smtClean="0"/>
              <a:t>Absorption can be delayed if the person who drinks has eaten a heavy meal</a:t>
            </a:r>
          </a:p>
          <a:p>
            <a:pPr eaLnBrk="1" fontAlgn="auto" hangingPunct="1">
              <a:spcAft>
                <a:spcPts val="0"/>
              </a:spcAft>
              <a:buFont typeface="Arial" pitchFamily="34" charset="0"/>
              <a:buChar char="•"/>
              <a:defRPr/>
            </a:pPr>
            <a:r>
              <a:rPr lang="en-US" dirty="0" smtClean="0"/>
              <a:t>Once alcohol reaches the brain it slows down reaction time- the ability of the body to respond quickly and appropriately to situations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en-US" smtClean="0">
                <a:latin typeface="Gungsuh"/>
                <a:ea typeface="Gungsuh"/>
                <a:cs typeface="Gungsuh"/>
              </a:rPr>
              <a:t>Intoxication</a:t>
            </a:r>
          </a:p>
        </p:txBody>
      </p:sp>
      <p:sp>
        <p:nvSpPr>
          <p:cNvPr id="3" name="Content Placeholder 2"/>
          <p:cNvSpPr>
            <a:spLocks noGrp="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en-US" dirty="0" smtClean="0"/>
              <a:t>The livers job is to break down alcohol once it enters the bloodstream</a:t>
            </a:r>
          </a:p>
          <a:p>
            <a:pPr eaLnBrk="1" fontAlgn="auto" hangingPunct="1">
              <a:spcAft>
                <a:spcPts val="0"/>
              </a:spcAft>
              <a:buFont typeface="Arial" pitchFamily="34" charset="0"/>
              <a:buChar char="•"/>
              <a:defRPr/>
            </a:pPr>
            <a:r>
              <a:rPr lang="en-US" dirty="0" smtClean="0"/>
              <a:t>It breaks down approximately 95% of all alcohol consumed</a:t>
            </a:r>
          </a:p>
          <a:p>
            <a:pPr eaLnBrk="1" fontAlgn="auto" hangingPunct="1">
              <a:spcAft>
                <a:spcPts val="0"/>
              </a:spcAft>
              <a:buFont typeface="Arial" pitchFamily="34" charset="0"/>
              <a:buChar char="•"/>
              <a:defRPr/>
            </a:pPr>
            <a:r>
              <a:rPr lang="en-US" dirty="0" smtClean="0"/>
              <a:t>The remaining 5% passes out of the body through sweat, urine, and breath</a:t>
            </a:r>
          </a:p>
          <a:p>
            <a:pPr eaLnBrk="1" fontAlgn="auto" hangingPunct="1">
              <a:spcAft>
                <a:spcPts val="0"/>
              </a:spcAft>
              <a:buFont typeface="Arial" pitchFamily="34" charset="0"/>
              <a:buChar char="•"/>
              <a:defRPr/>
            </a:pPr>
            <a:r>
              <a:rPr lang="en-US" dirty="0" smtClean="0"/>
              <a:t>Intoxication- a persons mental and physical abilities have been impaired by alcohol</a:t>
            </a:r>
          </a:p>
          <a:p>
            <a:pPr lvl="1" eaLnBrk="1" fontAlgn="auto" hangingPunct="1">
              <a:spcAft>
                <a:spcPts val="0"/>
              </a:spcAft>
              <a:buFont typeface="Arial" pitchFamily="34" charset="0"/>
              <a:buChar char="–"/>
              <a:defRPr/>
            </a:pPr>
            <a:r>
              <a:rPr lang="en-US" dirty="0" smtClean="0"/>
              <a:t>If the amount of alcohol a person drinks is more than what his or her body can tolerate</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US" smtClean="0">
                <a:latin typeface="Gungsuh"/>
                <a:ea typeface="Gungsuh"/>
                <a:cs typeface="Gungsuh"/>
              </a:rPr>
              <a:t>Blood Alcohol Content</a:t>
            </a:r>
          </a:p>
        </p:txBody>
      </p:sp>
      <p:sp>
        <p:nvSpPr>
          <p:cNvPr id="3" name="Content Placeholder 2"/>
          <p:cNvSpPr>
            <a:spLocks noGrp="1"/>
          </p:cNvSpPr>
          <p:nvPr>
            <p:ph idx="1"/>
          </p:nvPr>
        </p:nvSpPr>
        <p:spPr>
          <a:xfrm>
            <a:off x="381000" y="1447800"/>
            <a:ext cx="8229600" cy="4953000"/>
          </a:xfrm>
        </p:spPr>
        <p:txBody>
          <a:bodyPr rtlCol="0">
            <a:normAutofit fontScale="92500" lnSpcReduction="10000"/>
          </a:bodyPr>
          <a:lstStyle/>
          <a:p>
            <a:pPr eaLnBrk="1" fontAlgn="auto" hangingPunct="1">
              <a:spcAft>
                <a:spcPts val="0"/>
              </a:spcAft>
              <a:buFont typeface="Arial" pitchFamily="34" charset="0"/>
              <a:buChar char="•"/>
              <a:defRPr/>
            </a:pPr>
            <a:r>
              <a:rPr lang="en-US" dirty="0" smtClean="0"/>
              <a:t>Blood alcohol content (BAC) is a measure of the amount of alcohol present in the persons blood</a:t>
            </a:r>
          </a:p>
          <a:p>
            <a:pPr lvl="1" eaLnBrk="1" fontAlgn="auto" hangingPunct="1">
              <a:spcAft>
                <a:spcPts val="0"/>
              </a:spcAft>
              <a:buFont typeface="Arial" pitchFamily="34" charset="0"/>
              <a:buChar char="–"/>
              <a:defRPr/>
            </a:pPr>
            <a:r>
              <a:rPr lang="en-US" dirty="0" smtClean="0"/>
              <a:t>BAC is expressed as a percentage of the total amount of blood in the body</a:t>
            </a:r>
          </a:p>
          <a:p>
            <a:pPr lvl="1" eaLnBrk="1" fontAlgn="auto" hangingPunct="1">
              <a:spcAft>
                <a:spcPts val="0"/>
              </a:spcAft>
              <a:buFont typeface="Arial" pitchFamily="34" charset="0"/>
              <a:buChar char="–"/>
              <a:defRPr/>
            </a:pPr>
            <a:r>
              <a:rPr lang="en-US" dirty="0" smtClean="0"/>
              <a:t>0.02% is enough to may most people feel lightheaded</a:t>
            </a:r>
          </a:p>
          <a:p>
            <a:pPr lvl="1" eaLnBrk="1" fontAlgn="auto" hangingPunct="1">
              <a:spcAft>
                <a:spcPts val="0"/>
              </a:spcAft>
              <a:buFont typeface="Arial" pitchFamily="34" charset="0"/>
              <a:buChar char="–"/>
              <a:defRPr/>
            </a:pPr>
            <a:r>
              <a:rPr lang="en-US" dirty="0" smtClean="0"/>
              <a:t>0.08% is enough to make it dangerous for a person to drive</a:t>
            </a:r>
          </a:p>
          <a:p>
            <a:pPr lvl="2" eaLnBrk="1" fontAlgn="auto" hangingPunct="1">
              <a:spcAft>
                <a:spcPts val="0"/>
              </a:spcAft>
              <a:buFont typeface="Arial" pitchFamily="34" charset="0"/>
              <a:buChar char="•"/>
              <a:defRPr/>
            </a:pPr>
            <a:r>
              <a:rPr lang="en-US" dirty="0" smtClean="0"/>
              <a:t>Considered legally intoxicated</a:t>
            </a:r>
          </a:p>
          <a:p>
            <a:pPr eaLnBrk="1" fontAlgn="auto" hangingPunct="1">
              <a:spcAft>
                <a:spcPts val="0"/>
              </a:spcAft>
              <a:buFont typeface="Arial" pitchFamily="34" charset="0"/>
              <a:buChar char="•"/>
              <a:defRPr/>
            </a:pPr>
            <a:r>
              <a:rPr lang="en-US" dirty="0" smtClean="0"/>
              <a:t>Alcohol poisoning- a dangerous condition that results when a person drinks excessive amounts of alcohol over a short time period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4763" y="0"/>
            <a:ext cx="8915401" cy="1143000"/>
          </a:xfrm>
        </p:spPr>
        <p:txBody>
          <a:bodyPr/>
          <a:lstStyle/>
          <a:p>
            <a:pPr eaLnBrk="1" hangingPunct="1"/>
            <a:r>
              <a:rPr lang="en-US" sz="3600" smtClean="0">
                <a:latin typeface="Gungsuh"/>
                <a:ea typeface="Gungsuh"/>
                <a:cs typeface="Gungsuh"/>
              </a:rPr>
              <a:t>Alcohol’s Journey Through the Body</a:t>
            </a:r>
          </a:p>
        </p:txBody>
      </p:sp>
      <p:sp>
        <p:nvSpPr>
          <p:cNvPr id="3" name="Content Placeholder 2"/>
          <p:cNvSpPr>
            <a:spLocks noGrp="1"/>
          </p:cNvSpPr>
          <p:nvPr>
            <p:ph idx="1"/>
          </p:nvPr>
        </p:nvSpPr>
        <p:spPr>
          <a:xfrm>
            <a:off x="-6350" y="1143000"/>
            <a:ext cx="9144000" cy="5715000"/>
          </a:xfrm>
        </p:spPr>
        <p:txBody>
          <a:bodyPr rtlCol="0">
            <a:normAutofit fontScale="70000" lnSpcReduction="20000"/>
          </a:bodyPr>
          <a:lstStyle/>
          <a:p>
            <a:pPr eaLnBrk="1" fontAlgn="auto" hangingPunct="1">
              <a:spcAft>
                <a:spcPts val="0"/>
              </a:spcAft>
              <a:buFont typeface="Arial" pitchFamily="34" charset="0"/>
              <a:buChar char="•"/>
              <a:defRPr/>
            </a:pPr>
            <a:r>
              <a:rPr lang="en-US" dirty="0" smtClean="0"/>
              <a:t>Mouth and Esophagus</a:t>
            </a:r>
          </a:p>
          <a:p>
            <a:pPr lvl="1" eaLnBrk="1" fontAlgn="auto" hangingPunct="1">
              <a:spcAft>
                <a:spcPts val="0"/>
              </a:spcAft>
              <a:buFont typeface="Arial" pitchFamily="34" charset="0"/>
              <a:buChar char="–"/>
              <a:defRPr/>
            </a:pPr>
            <a:r>
              <a:rPr lang="en-US" dirty="0" smtClean="0"/>
              <a:t>Alcohol enters the body through the mouth. It travels down the esophagus to the stomach</a:t>
            </a:r>
          </a:p>
          <a:p>
            <a:pPr eaLnBrk="1" fontAlgn="auto" hangingPunct="1">
              <a:spcAft>
                <a:spcPts val="0"/>
              </a:spcAft>
              <a:buFont typeface="Arial" pitchFamily="34" charset="0"/>
              <a:buChar char="•"/>
              <a:defRPr/>
            </a:pPr>
            <a:r>
              <a:rPr lang="en-US" dirty="0" smtClean="0"/>
              <a:t>Heart and Blood Vessels</a:t>
            </a:r>
          </a:p>
          <a:p>
            <a:pPr lvl="1" eaLnBrk="1" fontAlgn="auto" hangingPunct="1">
              <a:spcAft>
                <a:spcPts val="0"/>
              </a:spcAft>
              <a:buFont typeface="Arial" pitchFamily="34" charset="0"/>
              <a:buChar char="–"/>
              <a:defRPr/>
            </a:pPr>
            <a:r>
              <a:rPr lang="en-US" dirty="0" smtClean="0"/>
              <a:t>The heart pumps the alcohol throughout the body</a:t>
            </a:r>
          </a:p>
          <a:p>
            <a:pPr eaLnBrk="1" fontAlgn="auto" hangingPunct="1">
              <a:spcAft>
                <a:spcPts val="0"/>
              </a:spcAft>
              <a:buFont typeface="Arial" pitchFamily="34" charset="0"/>
              <a:buChar char="•"/>
              <a:defRPr/>
            </a:pPr>
            <a:r>
              <a:rPr lang="en-US" dirty="0" smtClean="0"/>
              <a:t>Brain and Nervous System</a:t>
            </a:r>
          </a:p>
          <a:p>
            <a:pPr lvl="1" eaLnBrk="1" fontAlgn="auto" hangingPunct="1">
              <a:spcAft>
                <a:spcPts val="0"/>
              </a:spcAft>
              <a:buFont typeface="Arial" pitchFamily="34" charset="0"/>
              <a:buChar char="–"/>
              <a:defRPr/>
            </a:pPr>
            <a:r>
              <a:rPr lang="en-US" dirty="0" smtClean="0"/>
              <a:t>Alcohol affects memory, speech, judgment, vision, and hearing</a:t>
            </a:r>
          </a:p>
          <a:p>
            <a:pPr eaLnBrk="1" fontAlgn="auto" hangingPunct="1">
              <a:spcAft>
                <a:spcPts val="0"/>
              </a:spcAft>
              <a:buFont typeface="Arial" pitchFamily="34" charset="0"/>
              <a:buChar char="•"/>
              <a:defRPr/>
            </a:pPr>
            <a:r>
              <a:rPr lang="en-US" dirty="0" smtClean="0"/>
              <a:t>Liver</a:t>
            </a:r>
          </a:p>
          <a:p>
            <a:pPr lvl="1" eaLnBrk="1" fontAlgn="auto" hangingPunct="1">
              <a:spcAft>
                <a:spcPts val="0"/>
              </a:spcAft>
              <a:buFont typeface="Arial" pitchFamily="34" charset="0"/>
              <a:buChar char="–"/>
              <a:defRPr/>
            </a:pPr>
            <a:r>
              <a:rPr lang="en-US" dirty="0" smtClean="0"/>
              <a:t>Alcohol is broken down. </a:t>
            </a:r>
            <a:endParaRPr lang="en-US" dirty="0"/>
          </a:p>
          <a:p>
            <a:pPr lvl="1" eaLnBrk="1" fontAlgn="auto" hangingPunct="1">
              <a:spcAft>
                <a:spcPts val="0"/>
              </a:spcAft>
              <a:buFont typeface="Arial" pitchFamily="34" charset="0"/>
              <a:buChar char="–"/>
              <a:defRPr/>
            </a:pPr>
            <a:r>
              <a:rPr lang="en-US" dirty="0" smtClean="0"/>
              <a:t>It is changed into water and carbon dioxide gas</a:t>
            </a:r>
          </a:p>
          <a:p>
            <a:pPr lvl="1" eaLnBrk="1" fontAlgn="auto" hangingPunct="1">
              <a:spcAft>
                <a:spcPts val="0"/>
              </a:spcAft>
              <a:buFont typeface="Arial" pitchFamily="34" charset="0"/>
              <a:buChar char="–"/>
              <a:defRPr/>
            </a:pPr>
            <a:r>
              <a:rPr lang="en-US" dirty="0" smtClean="0"/>
              <a:t>90% leaves the body</a:t>
            </a:r>
          </a:p>
          <a:p>
            <a:pPr lvl="1" eaLnBrk="1" fontAlgn="auto" hangingPunct="1">
              <a:spcAft>
                <a:spcPts val="0"/>
              </a:spcAft>
              <a:buFont typeface="Arial" pitchFamily="34" charset="0"/>
              <a:buChar char="–"/>
              <a:defRPr/>
            </a:pPr>
            <a:r>
              <a:rPr lang="en-US" dirty="0" smtClean="0"/>
              <a:t>The remainder is eliminated as liquid waste or escapes through the pores or breath</a:t>
            </a:r>
          </a:p>
          <a:p>
            <a:pPr eaLnBrk="1" fontAlgn="auto" hangingPunct="1">
              <a:spcAft>
                <a:spcPts val="0"/>
              </a:spcAft>
              <a:buFont typeface="Arial" pitchFamily="34" charset="0"/>
              <a:buChar char="•"/>
              <a:defRPr/>
            </a:pPr>
            <a:r>
              <a:rPr lang="en-US" dirty="0" smtClean="0"/>
              <a:t>Stomach and Pancreas</a:t>
            </a:r>
          </a:p>
          <a:p>
            <a:pPr lvl="1" eaLnBrk="1" fontAlgn="auto" hangingPunct="1">
              <a:spcAft>
                <a:spcPts val="0"/>
              </a:spcAft>
              <a:buFont typeface="Arial" pitchFamily="34" charset="0"/>
              <a:buChar char="–"/>
              <a:defRPr/>
            </a:pPr>
            <a:r>
              <a:rPr lang="en-US" dirty="0" smtClean="0"/>
              <a:t>People become sick and may vomit</a:t>
            </a:r>
          </a:p>
          <a:p>
            <a:pPr lvl="1" eaLnBrk="1" fontAlgn="auto" hangingPunct="1">
              <a:spcAft>
                <a:spcPts val="0"/>
              </a:spcAft>
              <a:buFont typeface="Arial" pitchFamily="34" charset="0"/>
              <a:buChar char="–"/>
              <a:defRPr/>
            </a:pPr>
            <a:r>
              <a:rPr lang="en-US" dirty="0" smtClean="0"/>
              <a:t>Passes into the small intestines</a:t>
            </a:r>
          </a:p>
          <a:p>
            <a:pPr lvl="1" eaLnBrk="1" fontAlgn="auto" hangingPunct="1">
              <a:spcAft>
                <a:spcPts val="0"/>
              </a:spcAft>
              <a:buFont typeface="Arial" pitchFamily="34" charset="0"/>
              <a:buChar char="–"/>
              <a:defRPr/>
            </a:pPr>
            <a:r>
              <a:rPr lang="en-US" dirty="0" smtClean="0"/>
              <a:t>Some is absorbed into the bloodstream</a:t>
            </a:r>
          </a:p>
          <a:p>
            <a:pPr lvl="1" eaLnBrk="1" fontAlgn="auto" hangingPunct="1">
              <a:spcAft>
                <a:spcPts val="0"/>
              </a:spcAft>
              <a:buFont typeface="Arial" pitchFamily="34" charset="0"/>
              <a:buChar char="–"/>
              <a:defRPr/>
            </a:pPr>
            <a:r>
              <a:rPr lang="en-US" dirty="0" smtClean="0"/>
              <a:t>Some of it passes into the liver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228600" y="0"/>
            <a:ext cx="8686800" cy="1143000"/>
          </a:xfrm>
        </p:spPr>
        <p:txBody>
          <a:bodyPr/>
          <a:lstStyle/>
          <a:p>
            <a:pPr eaLnBrk="1" hangingPunct="1"/>
            <a:r>
              <a:rPr lang="en-US" sz="3200" smtClean="0">
                <a:latin typeface="Gungsuh"/>
                <a:ea typeface="Gungsuh"/>
                <a:cs typeface="Gungsuh"/>
              </a:rPr>
              <a:t>How Alcohol Affects the Individual</a:t>
            </a:r>
          </a:p>
        </p:txBody>
      </p:sp>
      <p:sp>
        <p:nvSpPr>
          <p:cNvPr id="3" name="Content Placeholder 2"/>
          <p:cNvSpPr>
            <a:spLocks noGrp="1"/>
          </p:cNvSpPr>
          <p:nvPr>
            <p:ph idx="1"/>
          </p:nvPr>
        </p:nvSpPr>
        <p:spPr>
          <a:xfrm>
            <a:off x="-1588" y="914400"/>
            <a:ext cx="9145588" cy="5943600"/>
          </a:xfrm>
        </p:spPr>
        <p:txBody>
          <a:bodyPr rtlCol="0">
            <a:normAutofit fontScale="77500" lnSpcReduction="20000"/>
          </a:bodyPr>
          <a:lstStyle/>
          <a:p>
            <a:pPr eaLnBrk="1" fontAlgn="auto" hangingPunct="1">
              <a:spcAft>
                <a:spcPts val="0"/>
              </a:spcAft>
              <a:buFont typeface="Arial" pitchFamily="34" charset="0"/>
              <a:buChar char="•"/>
              <a:defRPr/>
            </a:pPr>
            <a:r>
              <a:rPr lang="en-US" dirty="0" smtClean="0"/>
              <a:t>Gender and body size</a:t>
            </a:r>
          </a:p>
          <a:p>
            <a:pPr lvl="1" eaLnBrk="1" fontAlgn="auto" hangingPunct="1">
              <a:spcAft>
                <a:spcPts val="0"/>
              </a:spcAft>
              <a:buFont typeface="Arial" pitchFamily="34" charset="0"/>
              <a:buChar char="–"/>
              <a:defRPr/>
            </a:pPr>
            <a:r>
              <a:rPr lang="en-US" dirty="0" smtClean="0"/>
              <a:t>Females and smaller people are affected more quickly than males and larger people</a:t>
            </a:r>
          </a:p>
          <a:p>
            <a:pPr eaLnBrk="1" fontAlgn="auto" hangingPunct="1">
              <a:spcAft>
                <a:spcPts val="0"/>
              </a:spcAft>
              <a:buFont typeface="Arial" pitchFamily="34" charset="0"/>
              <a:buChar char="•"/>
              <a:defRPr/>
            </a:pPr>
            <a:r>
              <a:rPr lang="en-US" dirty="0" smtClean="0"/>
              <a:t>Other drugs</a:t>
            </a:r>
          </a:p>
          <a:p>
            <a:pPr lvl="1" eaLnBrk="1" fontAlgn="auto" hangingPunct="1">
              <a:spcAft>
                <a:spcPts val="0"/>
              </a:spcAft>
              <a:buFont typeface="Arial" pitchFamily="34" charset="0"/>
              <a:buChar char="–"/>
              <a:defRPr/>
            </a:pPr>
            <a:r>
              <a:rPr lang="en-US" dirty="0" smtClean="0"/>
              <a:t>Alcohol mixed with other drugs or medicines can be deadly. </a:t>
            </a:r>
          </a:p>
          <a:p>
            <a:pPr lvl="1" eaLnBrk="1" fontAlgn="auto" hangingPunct="1">
              <a:spcAft>
                <a:spcPts val="0"/>
              </a:spcAft>
              <a:buFont typeface="Arial" pitchFamily="34" charset="0"/>
              <a:buChar char="–"/>
              <a:defRPr/>
            </a:pPr>
            <a:r>
              <a:rPr lang="en-US" dirty="0" smtClean="0"/>
              <a:t>Increase the effects of other drugs</a:t>
            </a:r>
          </a:p>
          <a:p>
            <a:pPr eaLnBrk="1" fontAlgn="auto" hangingPunct="1">
              <a:spcAft>
                <a:spcPts val="0"/>
              </a:spcAft>
              <a:buFont typeface="Arial" pitchFamily="34" charset="0"/>
              <a:buChar char="•"/>
              <a:defRPr/>
            </a:pPr>
            <a:r>
              <a:rPr lang="en-US" dirty="0" smtClean="0"/>
              <a:t>Food</a:t>
            </a:r>
          </a:p>
          <a:p>
            <a:pPr lvl="1" eaLnBrk="1" fontAlgn="auto" hangingPunct="1">
              <a:spcAft>
                <a:spcPts val="0"/>
              </a:spcAft>
              <a:buFont typeface="Arial" pitchFamily="34" charset="0"/>
              <a:buChar char="–"/>
              <a:defRPr/>
            </a:pPr>
            <a:r>
              <a:rPr lang="en-US" dirty="0" smtClean="0"/>
              <a:t>Slows down alcohol absorption</a:t>
            </a:r>
          </a:p>
          <a:p>
            <a:pPr eaLnBrk="1" fontAlgn="auto" hangingPunct="1">
              <a:spcAft>
                <a:spcPts val="0"/>
              </a:spcAft>
              <a:buFont typeface="Arial" pitchFamily="34" charset="0"/>
              <a:buChar char="•"/>
              <a:defRPr/>
            </a:pPr>
            <a:r>
              <a:rPr lang="en-US" dirty="0" smtClean="0"/>
              <a:t>General Health</a:t>
            </a:r>
          </a:p>
          <a:p>
            <a:pPr lvl="1" eaLnBrk="1" fontAlgn="auto" hangingPunct="1">
              <a:spcAft>
                <a:spcPts val="0"/>
              </a:spcAft>
              <a:buFont typeface="Arial" pitchFamily="34" charset="0"/>
              <a:buChar char="–"/>
              <a:defRPr/>
            </a:pPr>
            <a:r>
              <a:rPr lang="en-US" dirty="0" smtClean="0"/>
              <a:t>How healthy and well rested a person is affects how the body responds to alcohol</a:t>
            </a:r>
          </a:p>
          <a:p>
            <a:pPr lvl="1" eaLnBrk="1" fontAlgn="auto" hangingPunct="1">
              <a:spcAft>
                <a:spcPts val="0"/>
              </a:spcAft>
              <a:buFont typeface="Arial" pitchFamily="34" charset="0"/>
              <a:buChar char="–"/>
              <a:defRPr/>
            </a:pPr>
            <a:r>
              <a:rPr lang="en-US" dirty="0" smtClean="0"/>
              <a:t>Someone who is tired or sick will be affected more quickly</a:t>
            </a:r>
          </a:p>
          <a:p>
            <a:pPr eaLnBrk="1" fontAlgn="auto" hangingPunct="1">
              <a:spcAft>
                <a:spcPts val="0"/>
              </a:spcAft>
              <a:buFont typeface="Arial" pitchFamily="34" charset="0"/>
              <a:buChar char="•"/>
              <a:defRPr/>
            </a:pPr>
            <a:r>
              <a:rPr lang="en-US" dirty="0" smtClean="0"/>
              <a:t>How fast you drink</a:t>
            </a:r>
          </a:p>
          <a:p>
            <a:pPr lvl="1" eaLnBrk="1" fontAlgn="auto" hangingPunct="1">
              <a:spcAft>
                <a:spcPts val="0"/>
              </a:spcAft>
              <a:buFont typeface="Arial" pitchFamily="34" charset="0"/>
              <a:buChar char="–"/>
              <a:defRPr/>
            </a:pPr>
            <a:r>
              <a:rPr lang="en-US" dirty="0" smtClean="0"/>
              <a:t>Faster a person drinks, the more he or she will be affected</a:t>
            </a:r>
          </a:p>
          <a:p>
            <a:pPr eaLnBrk="1" fontAlgn="auto" hangingPunct="1">
              <a:spcAft>
                <a:spcPts val="0"/>
              </a:spcAft>
              <a:buFont typeface="Arial" pitchFamily="34" charset="0"/>
              <a:buChar char="•"/>
              <a:defRPr/>
            </a:pPr>
            <a:r>
              <a:rPr lang="en-US" dirty="0" smtClean="0"/>
              <a:t>How much you drink</a:t>
            </a:r>
          </a:p>
          <a:p>
            <a:pPr lvl="1" eaLnBrk="1" fontAlgn="auto" hangingPunct="1">
              <a:spcAft>
                <a:spcPts val="0"/>
              </a:spcAft>
              <a:buFont typeface="Arial" pitchFamily="34" charset="0"/>
              <a:buChar char="–"/>
              <a:defRPr/>
            </a:pPr>
            <a:r>
              <a:rPr lang="en-US" dirty="0" smtClean="0"/>
              <a:t>Different alcoholic beverages contain different amounts of alcohol</a:t>
            </a:r>
          </a:p>
          <a:p>
            <a:pPr lvl="1" eaLnBrk="1" fontAlgn="auto" hangingPunct="1">
              <a:spcAft>
                <a:spcPts val="0"/>
              </a:spcAft>
              <a:buFont typeface="Arial" pitchFamily="34" charset="0"/>
              <a:buChar char="–"/>
              <a:defRPr/>
            </a:pPr>
            <a:r>
              <a:rPr lang="en-US" dirty="0" smtClean="0"/>
              <a:t>Drinking a lot or very quickly overworks the liver and causes intoxication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latin typeface="Gungsuh" pitchFamily="18" charset="-127"/>
                <a:ea typeface="Gungsuh" pitchFamily="18" charset="-127"/>
              </a:rPr>
              <a:t>Alcohol Content of Different Drinks</a:t>
            </a:r>
            <a:endParaRPr lang="en-US" dirty="0">
              <a:latin typeface="Gungsuh" pitchFamily="18" charset="-127"/>
              <a:ea typeface="Gungsuh" pitchFamily="18" charset="-127"/>
            </a:endParaRPr>
          </a:p>
        </p:txBody>
      </p:sp>
      <p:sp>
        <p:nvSpPr>
          <p:cNvPr id="30722" name="Content Placeholder 3"/>
          <p:cNvSpPr>
            <a:spLocks noGrp="1"/>
          </p:cNvSpPr>
          <p:nvPr>
            <p:ph idx="1"/>
          </p:nvPr>
        </p:nvSpPr>
        <p:spPr/>
        <p:txBody>
          <a:bodyPr/>
          <a:lstStyle/>
          <a:p>
            <a:pPr marL="0" indent="0" algn="ctr" eaLnBrk="1" hangingPunct="1">
              <a:buFont typeface="Arial" charset="0"/>
              <a:buNone/>
            </a:pPr>
            <a:r>
              <a:rPr lang="en-US" sz="4800" smtClean="0"/>
              <a:t>BEER (12oz)</a:t>
            </a:r>
          </a:p>
          <a:p>
            <a:pPr marL="0" indent="0" algn="ctr" eaLnBrk="1" hangingPunct="1">
              <a:buFont typeface="Arial" charset="0"/>
              <a:buNone/>
            </a:pPr>
            <a:r>
              <a:rPr lang="en-US" sz="4800" smtClean="0"/>
              <a:t>=</a:t>
            </a:r>
          </a:p>
          <a:p>
            <a:pPr marL="0" indent="0" algn="ctr" eaLnBrk="1" hangingPunct="1">
              <a:buFont typeface="Arial" charset="0"/>
              <a:buNone/>
            </a:pPr>
            <a:r>
              <a:rPr lang="en-US" sz="4800" smtClean="0"/>
              <a:t>WINE (5oz)</a:t>
            </a:r>
          </a:p>
          <a:p>
            <a:pPr marL="0" indent="0" algn="ctr" eaLnBrk="1" hangingPunct="1">
              <a:buFont typeface="Arial" charset="0"/>
              <a:buNone/>
            </a:pPr>
            <a:r>
              <a:rPr lang="en-US" sz="4800" smtClean="0"/>
              <a:t>=</a:t>
            </a:r>
          </a:p>
          <a:p>
            <a:pPr marL="0" indent="0" algn="ctr" eaLnBrk="1" hangingPunct="1">
              <a:buFont typeface="Arial" charset="0"/>
              <a:buNone/>
            </a:pPr>
            <a:r>
              <a:rPr lang="en-US" sz="4800" smtClean="0"/>
              <a:t>LIQUOR (1.5oz)</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mtClean="0">
                <a:latin typeface="Gungsuh"/>
                <a:ea typeface="Gungsuh"/>
                <a:cs typeface="Gungsuh"/>
              </a:rPr>
              <a:t>Alcohol Use and Violence</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Those who drink are more likely to fight or behave violently</a:t>
            </a:r>
          </a:p>
          <a:p>
            <a:pPr eaLnBrk="1" fontAlgn="auto" hangingPunct="1">
              <a:spcAft>
                <a:spcPts val="0"/>
              </a:spcAft>
              <a:buFont typeface="Arial" pitchFamily="34" charset="0"/>
              <a:buChar char="•"/>
              <a:defRPr/>
            </a:pPr>
            <a:r>
              <a:rPr lang="en-US" dirty="0" smtClean="0"/>
              <a:t>Alcohol makes people aggressive</a:t>
            </a:r>
          </a:p>
          <a:p>
            <a:pPr eaLnBrk="1" fontAlgn="auto" hangingPunct="1">
              <a:spcAft>
                <a:spcPts val="0"/>
              </a:spcAft>
              <a:buFont typeface="Arial" pitchFamily="34" charset="0"/>
              <a:buChar char="•"/>
              <a:defRPr/>
            </a:pPr>
            <a:r>
              <a:rPr lang="en-US" dirty="0" smtClean="0"/>
              <a:t>Can cause violence both in and outside the home</a:t>
            </a:r>
          </a:p>
          <a:p>
            <a:pPr eaLnBrk="1" fontAlgn="auto" hangingPunct="1">
              <a:spcAft>
                <a:spcPts val="0"/>
              </a:spcAft>
              <a:buFont typeface="Arial" pitchFamily="34" charset="0"/>
              <a:buChar char="•"/>
              <a:defRPr/>
            </a:pPr>
            <a:r>
              <a:rPr lang="en-US" dirty="0" smtClean="0"/>
              <a:t>2/3 of all domestic violence cases are related to alcohol abuse</a:t>
            </a:r>
          </a:p>
          <a:p>
            <a:pPr eaLnBrk="1" fontAlgn="auto" hangingPunct="1">
              <a:spcAft>
                <a:spcPts val="0"/>
              </a:spcAft>
              <a:buFont typeface="Arial" pitchFamily="34" charset="0"/>
              <a:buChar char="•"/>
              <a:defRPr/>
            </a:pPr>
            <a:r>
              <a:rPr lang="en-US" dirty="0" smtClean="0"/>
              <a:t>Violence also increases at sporting events where alcohol is served</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p:txBody>
          <a:bodyPr/>
          <a:lstStyle/>
          <a:p>
            <a:pPr eaLnBrk="1" hangingPunct="1"/>
            <a:r>
              <a:rPr lang="en-US" smtClean="0">
                <a:latin typeface="Gungsuh"/>
                <a:ea typeface="Gungsuh"/>
                <a:cs typeface="Gungsuh"/>
              </a:rPr>
              <a:t>What is Alcohol?</a:t>
            </a:r>
          </a:p>
        </p:txBody>
      </p:sp>
      <p:sp>
        <p:nvSpPr>
          <p:cNvPr id="14338" name="Content Placeholder 2"/>
          <p:cNvSpPr>
            <a:spLocks noGrp="1"/>
          </p:cNvSpPr>
          <p:nvPr>
            <p:ph idx="1"/>
          </p:nvPr>
        </p:nvSpPr>
        <p:spPr/>
        <p:txBody>
          <a:bodyPr/>
          <a:lstStyle/>
          <a:p>
            <a:pPr eaLnBrk="1" hangingPunct="1"/>
            <a:r>
              <a:rPr lang="en-US" smtClean="0"/>
              <a:t>Alcohol- is a drug that is produced by a chemical reaction in fruits, vegetables, and grains.</a:t>
            </a:r>
          </a:p>
          <a:p>
            <a:pPr eaLnBrk="1" hangingPunct="1"/>
            <a:r>
              <a:rPr lang="en-US" smtClean="0"/>
              <a:t>Types of Alcohol</a:t>
            </a:r>
          </a:p>
          <a:p>
            <a:pPr lvl="1" eaLnBrk="1" hangingPunct="1"/>
            <a:r>
              <a:rPr lang="en-US" smtClean="0"/>
              <a:t>Used to kill germs ---- medicines, cleaners, and fuels</a:t>
            </a:r>
          </a:p>
          <a:p>
            <a:pPr lvl="1" eaLnBrk="1" hangingPunct="1"/>
            <a:r>
              <a:rPr lang="en-US" smtClean="0"/>
              <a:t>Ethanol alcohol- is produced by a chemical reaction called fermentation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endParaRPr lang="en-US" smtClean="0"/>
          </a:p>
        </p:txBody>
      </p:sp>
      <p:sp>
        <p:nvSpPr>
          <p:cNvPr id="32770" name="Content Placeholder 2"/>
          <p:cNvSpPr>
            <a:spLocks noGrp="1"/>
          </p:cNvSpPr>
          <p:nvPr>
            <p:ph idx="1"/>
          </p:nvPr>
        </p:nvSpPr>
        <p:spPr/>
        <p:txBody>
          <a:bodyPr/>
          <a:lstStyle/>
          <a:p>
            <a:r>
              <a:rPr lang="en-US" smtClean="0"/>
              <a:t>http://www.abcactionnews.com/news/national/uconn-students-riot-with-fire-violence-as-they-celebrate-national-championship</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smtClean="0">
                <a:latin typeface="Gungsuh"/>
                <a:ea typeface="Gungsuh"/>
                <a:cs typeface="Gungsuh"/>
              </a:rPr>
              <a:t>Alcohol and Nutrition</a:t>
            </a:r>
          </a:p>
        </p:txBody>
      </p:sp>
      <p:sp>
        <p:nvSpPr>
          <p:cNvPr id="3" name="Content Placeholder 2"/>
          <p:cNvSpPr>
            <a:spLocks noGrp="1"/>
          </p:cNvSpPr>
          <p:nvPr>
            <p:ph idx="1"/>
          </p:nvPr>
        </p:nvSpPr>
        <p:spPr>
          <a:xfrm>
            <a:off x="457200" y="1295400"/>
            <a:ext cx="8229600" cy="4830763"/>
          </a:xfrm>
        </p:spPr>
        <p:txBody>
          <a:bodyPr rtlCol="0">
            <a:normAutofit fontScale="92500"/>
          </a:bodyPr>
          <a:lstStyle/>
          <a:p>
            <a:pPr eaLnBrk="1" fontAlgn="auto" hangingPunct="1">
              <a:spcAft>
                <a:spcPts val="0"/>
              </a:spcAft>
              <a:buFont typeface="Arial" pitchFamily="34" charset="0"/>
              <a:buChar char="•"/>
              <a:defRPr/>
            </a:pPr>
            <a:r>
              <a:rPr lang="en-US" dirty="0" smtClean="0"/>
              <a:t>Long-term use can lead to malnutrition- a condition in which the body doesn’t get the nutrients it needs to grow and function properly</a:t>
            </a:r>
          </a:p>
          <a:p>
            <a:pPr eaLnBrk="1" fontAlgn="auto" hangingPunct="1">
              <a:spcAft>
                <a:spcPts val="0"/>
              </a:spcAft>
              <a:buFont typeface="Arial" pitchFamily="34" charset="0"/>
              <a:buChar char="•"/>
              <a:defRPr/>
            </a:pPr>
            <a:r>
              <a:rPr lang="en-US" dirty="0" smtClean="0"/>
              <a:t>Alcohol has calories which have no nutritional value</a:t>
            </a:r>
          </a:p>
          <a:p>
            <a:pPr eaLnBrk="1" fontAlgn="auto" hangingPunct="1">
              <a:spcAft>
                <a:spcPts val="0"/>
              </a:spcAft>
              <a:buFont typeface="Arial" pitchFamily="34" charset="0"/>
              <a:buChar char="•"/>
              <a:defRPr/>
            </a:pPr>
            <a:r>
              <a:rPr lang="en-US" dirty="0" smtClean="0"/>
              <a:t>If a person drinks for long periods of time and doesn’t each enough healthy food, he or she may not be getting enough nutrients</a:t>
            </a:r>
          </a:p>
          <a:p>
            <a:pPr eaLnBrk="1" fontAlgn="auto" hangingPunct="1">
              <a:spcAft>
                <a:spcPts val="0"/>
              </a:spcAft>
              <a:buFont typeface="Arial" pitchFamily="34" charset="0"/>
              <a:buChar char="•"/>
              <a:defRPr/>
            </a:pPr>
            <a:r>
              <a:rPr lang="en-US" dirty="0" smtClean="0"/>
              <a:t>The calories can also add unwanted weight gain</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pPr eaLnBrk="1" hangingPunct="1"/>
            <a:r>
              <a:rPr lang="en-US" smtClean="0"/>
              <a:t>Question</a:t>
            </a:r>
          </a:p>
        </p:txBody>
      </p:sp>
      <p:sp>
        <p:nvSpPr>
          <p:cNvPr id="34818" name="Content Placeholder 2"/>
          <p:cNvSpPr>
            <a:spLocks noGrp="1"/>
          </p:cNvSpPr>
          <p:nvPr>
            <p:ph idx="1"/>
          </p:nvPr>
        </p:nvSpPr>
        <p:spPr/>
        <p:txBody>
          <a:bodyPr/>
          <a:lstStyle/>
          <a:p>
            <a:pPr marL="0" indent="0" algn="ctr" eaLnBrk="1" hangingPunct="1">
              <a:buFont typeface="Arial" charset="0"/>
              <a:buNone/>
            </a:pPr>
            <a:endParaRPr lang="en-US" smtClean="0"/>
          </a:p>
          <a:p>
            <a:pPr marL="0" indent="0" algn="ctr" eaLnBrk="1" hangingPunct="1">
              <a:buFont typeface="Arial" charset="0"/>
              <a:buNone/>
            </a:pPr>
            <a:r>
              <a:rPr lang="en-US" smtClean="0"/>
              <a:t>Allie is at a party at a friend’s house. She has had trouble sleeping lately because of worries over a big exam. Someone at the party suggests everyone a beer. What are at least two good reasons Allie should say no?</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457200" y="274638"/>
            <a:ext cx="8229600" cy="5897562"/>
          </a:xfrm>
        </p:spPr>
        <p:txBody>
          <a:bodyPr/>
          <a:lstStyle/>
          <a:p>
            <a:pPr eaLnBrk="1" hangingPunct="1"/>
            <a:r>
              <a:rPr lang="en-US" smtClean="0">
                <a:latin typeface="Gungsuh"/>
                <a:ea typeface="Gungsuh"/>
                <a:cs typeface="Gungsuh"/>
              </a:rPr>
              <a:t>Long-Term Effects </a:t>
            </a:r>
            <a:br>
              <a:rPr lang="en-US" smtClean="0">
                <a:latin typeface="Gungsuh"/>
                <a:ea typeface="Gungsuh"/>
                <a:cs typeface="Gungsuh"/>
              </a:rPr>
            </a:br>
            <a:r>
              <a:rPr lang="en-US" smtClean="0">
                <a:latin typeface="Gungsuh"/>
                <a:ea typeface="Gungsuh"/>
                <a:cs typeface="Gungsuh"/>
              </a:rPr>
              <a:t>of Alcohol Use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rtlCol="0">
            <a:normAutofit fontScale="90000"/>
          </a:bodyPr>
          <a:lstStyle/>
          <a:p>
            <a:pPr eaLnBrk="1" fontAlgn="auto" hangingPunct="1">
              <a:spcAft>
                <a:spcPts val="0"/>
              </a:spcAft>
              <a:defRPr/>
            </a:pPr>
            <a:r>
              <a:rPr lang="en-US" dirty="0" smtClean="0">
                <a:latin typeface="Gungsuh" pitchFamily="18" charset="-127"/>
                <a:ea typeface="Gungsuh" pitchFamily="18" charset="-127"/>
              </a:rPr>
              <a:t>Physical Effects of Alcohol Use</a:t>
            </a:r>
            <a:endParaRPr lang="en-US" dirty="0">
              <a:latin typeface="Gungsuh" pitchFamily="18" charset="-127"/>
              <a:ea typeface="Gungsuh" pitchFamily="18" charset="-127"/>
            </a:endParaRPr>
          </a:p>
        </p:txBody>
      </p:sp>
      <p:sp>
        <p:nvSpPr>
          <p:cNvPr id="3" name="Content Placeholder 2"/>
          <p:cNvSpPr>
            <a:spLocks noGrp="1"/>
          </p:cNvSpPr>
          <p:nvPr>
            <p:ph idx="1"/>
          </p:nvPr>
        </p:nvSpPr>
        <p:spPr>
          <a:xfrm>
            <a:off x="457200" y="1600200"/>
            <a:ext cx="8229600" cy="4724400"/>
          </a:xfrm>
        </p:spPr>
        <p:txBody>
          <a:bodyPr rtlCol="0">
            <a:normAutofit fontScale="92500" lnSpcReduction="20000"/>
          </a:bodyPr>
          <a:lstStyle/>
          <a:p>
            <a:pPr eaLnBrk="1" fontAlgn="auto" hangingPunct="1">
              <a:spcAft>
                <a:spcPts val="0"/>
              </a:spcAft>
              <a:buFont typeface="Arial" pitchFamily="34" charset="0"/>
              <a:buChar char="•"/>
              <a:defRPr/>
            </a:pPr>
            <a:r>
              <a:rPr lang="en-US" dirty="0" smtClean="0"/>
              <a:t>Can cause major damage to organs like the stomach, liver, pancreas, and heart</a:t>
            </a:r>
          </a:p>
          <a:p>
            <a:pPr eaLnBrk="1" fontAlgn="auto" hangingPunct="1">
              <a:spcAft>
                <a:spcPts val="0"/>
              </a:spcAft>
              <a:buFont typeface="Arial" pitchFamily="34" charset="0"/>
              <a:buChar char="•"/>
              <a:defRPr/>
            </a:pPr>
            <a:r>
              <a:rPr lang="en-US" dirty="0" smtClean="0"/>
              <a:t>Can lead to long-lasting learning and memory problems</a:t>
            </a:r>
          </a:p>
          <a:p>
            <a:pPr eaLnBrk="1" fontAlgn="auto" hangingPunct="1">
              <a:spcAft>
                <a:spcPts val="0"/>
              </a:spcAft>
              <a:buFont typeface="Arial" pitchFamily="34" charset="0"/>
              <a:buChar char="•"/>
              <a:defRPr/>
            </a:pPr>
            <a:r>
              <a:rPr lang="en-US" dirty="0" smtClean="0"/>
              <a:t>Because it is a depressant it affects a person’s emotional health</a:t>
            </a:r>
          </a:p>
          <a:p>
            <a:pPr eaLnBrk="1" fontAlgn="auto" hangingPunct="1">
              <a:spcAft>
                <a:spcPts val="0"/>
              </a:spcAft>
              <a:buFont typeface="Arial" pitchFamily="34" charset="0"/>
              <a:buChar char="•"/>
              <a:defRPr/>
            </a:pPr>
            <a:r>
              <a:rPr lang="en-US" dirty="0" smtClean="0"/>
              <a:t>Mood changes</a:t>
            </a:r>
          </a:p>
          <a:p>
            <a:pPr eaLnBrk="1" fontAlgn="auto" hangingPunct="1">
              <a:spcAft>
                <a:spcPts val="0"/>
              </a:spcAft>
              <a:buFont typeface="Arial" pitchFamily="34" charset="0"/>
              <a:buChar char="•"/>
              <a:defRPr/>
            </a:pPr>
            <a:r>
              <a:rPr lang="en-US" dirty="0" smtClean="0"/>
              <a:t>Depression</a:t>
            </a:r>
          </a:p>
          <a:p>
            <a:pPr eaLnBrk="1" fontAlgn="auto" hangingPunct="1">
              <a:spcAft>
                <a:spcPts val="0"/>
              </a:spcAft>
              <a:buFont typeface="Arial" pitchFamily="34" charset="0"/>
              <a:buChar char="•"/>
              <a:defRPr/>
            </a:pPr>
            <a:r>
              <a:rPr lang="en-US" dirty="0" smtClean="0"/>
              <a:t>Can lead a teen to commit suicide</a:t>
            </a:r>
          </a:p>
          <a:p>
            <a:pPr eaLnBrk="1" fontAlgn="auto" hangingPunct="1">
              <a:spcAft>
                <a:spcPts val="0"/>
              </a:spcAft>
              <a:buFont typeface="Arial" pitchFamily="34" charset="0"/>
              <a:buChar char="•"/>
              <a:defRPr/>
            </a:pPr>
            <a:r>
              <a:rPr lang="en-US" dirty="0" smtClean="0"/>
              <a:t>Can become addictive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a:xfrm>
            <a:off x="457200" y="36513"/>
            <a:ext cx="8229600" cy="1143000"/>
          </a:xfrm>
        </p:spPr>
        <p:txBody>
          <a:bodyPr/>
          <a:lstStyle/>
          <a:p>
            <a:pPr eaLnBrk="1" hangingPunct="1"/>
            <a:r>
              <a:rPr lang="en-US" smtClean="0">
                <a:latin typeface="Gungsuh"/>
                <a:ea typeface="Gungsuh"/>
                <a:cs typeface="Gungsuh"/>
              </a:rPr>
              <a:t>Alcohol and the Mouth</a:t>
            </a:r>
          </a:p>
        </p:txBody>
      </p:sp>
      <p:sp>
        <p:nvSpPr>
          <p:cNvPr id="37890" name="Content Placeholder 2"/>
          <p:cNvSpPr>
            <a:spLocks noGrp="1"/>
          </p:cNvSpPr>
          <p:nvPr>
            <p:ph idx="1"/>
          </p:nvPr>
        </p:nvSpPr>
        <p:spPr>
          <a:xfrm>
            <a:off x="457200" y="1371600"/>
            <a:ext cx="8229600" cy="4724400"/>
          </a:xfrm>
        </p:spPr>
        <p:txBody>
          <a:bodyPr/>
          <a:lstStyle/>
          <a:p>
            <a:pPr eaLnBrk="1" hangingPunct="1"/>
            <a:r>
              <a:rPr lang="en-US" smtClean="0"/>
              <a:t>Not digested like other foods</a:t>
            </a:r>
          </a:p>
          <a:p>
            <a:pPr eaLnBrk="1" hangingPunct="1"/>
            <a:r>
              <a:rPr lang="en-US" smtClean="0"/>
              <a:t>Absorbed by the tissues lining the mouth and stomach, and goes directly into the blood stream</a:t>
            </a:r>
          </a:p>
          <a:p>
            <a:pPr eaLnBrk="1" hangingPunct="1"/>
            <a:r>
              <a:rPr lang="en-US" smtClean="0"/>
              <a:t>More likely to develop mouth or throat cancer than people who don’t drink alcohol</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pPr eaLnBrk="1" hangingPunct="1"/>
            <a:r>
              <a:rPr lang="en-US" smtClean="0">
                <a:latin typeface="Gungsuh"/>
                <a:ea typeface="Gungsuh"/>
                <a:cs typeface="Gungsuh"/>
              </a:rPr>
              <a:t>Alcohol and the Stomach</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Alcohol irritates the stomach lining and increases the amount of acid</a:t>
            </a:r>
          </a:p>
          <a:p>
            <a:pPr eaLnBrk="1" fontAlgn="auto" hangingPunct="1">
              <a:spcAft>
                <a:spcPts val="0"/>
              </a:spcAft>
              <a:buFont typeface="Arial" pitchFamily="34" charset="0"/>
              <a:buChar char="•"/>
              <a:defRPr/>
            </a:pPr>
            <a:r>
              <a:rPr lang="en-US" dirty="0" smtClean="0"/>
              <a:t>Extra acid makes the lining red and swollen and can produce ulcers-sores that cause bleeding</a:t>
            </a:r>
          </a:p>
          <a:p>
            <a:pPr eaLnBrk="1" fontAlgn="auto" hangingPunct="1">
              <a:spcAft>
                <a:spcPts val="0"/>
              </a:spcAft>
              <a:buFont typeface="Arial" pitchFamily="34" charset="0"/>
              <a:buChar char="•"/>
              <a:defRPr/>
            </a:pPr>
            <a:r>
              <a:rPr lang="en-US" dirty="0" smtClean="0"/>
              <a:t>Also weakens the valve that separates the stomach from the esophagus, which prevents acid from entering the esophagus</a:t>
            </a:r>
          </a:p>
          <a:p>
            <a:pPr eaLnBrk="1" fontAlgn="auto" hangingPunct="1">
              <a:spcAft>
                <a:spcPts val="0"/>
              </a:spcAft>
              <a:buFont typeface="Arial" pitchFamily="34" charset="0"/>
              <a:buChar char="•"/>
              <a:defRPr/>
            </a:pPr>
            <a:r>
              <a:rPr lang="en-US" dirty="0" smtClean="0"/>
              <a:t>Weakened valves cause heartburn </a:t>
            </a:r>
          </a:p>
          <a:p>
            <a:pPr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pPr eaLnBrk="1" hangingPunct="1"/>
            <a:r>
              <a:rPr lang="en-US" smtClean="0">
                <a:latin typeface="Gungsuh"/>
                <a:ea typeface="Gungsuh"/>
                <a:cs typeface="Gungsuh"/>
              </a:rPr>
              <a:t>Alcohol and the Liver</a:t>
            </a:r>
          </a:p>
        </p:txBody>
      </p:sp>
      <p:sp>
        <p:nvSpPr>
          <p:cNvPr id="3" name="Content Placeholder 2"/>
          <p:cNvSpPr>
            <a:spLocks noGrp="1"/>
          </p:cNvSpPr>
          <p:nvPr>
            <p:ph idx="1"/>
          </p:nvPr>
        </p:nvSpPr>
        <p:spPr>
          <a:xfrm>
            <a:off x="228600" y="1371600"/>
            <a:ext cx="8763000" cy="5257800"/>
          </a:xfrm>
        </p:spPr>
        <p:txBody>
          <a:bodyPr rtlCol="0">
            <a:normAutofit fontScale="92500" lnSpcReduction="10000"/>
          </a:bodyPr>
          <a:lstStyle/>
          <a:p>
            <a:pPr eaLnBrk="1" fontAlgn="auto" hangingPunct="1">
              <a:spcAft>
                <a:spcPts val="0"/>
              </a:spcAft>
              <a:buFont typeface="Arial" pitchFamily="34" charset="0"/>
              <a:buChar char="•"/>
              <a:defRPr/>
            </a:pPr>
            <a:r>
              <a:rPr lang="en-US" dirty="0" smtClean="0"/>
              <a:t>One of the most serious effects is damage to the liver</a:t>
            </a:r>
            <a:endParaRPr lang="en-US" dirty="0"/>
          </a:p>
          <a:p>
            <a:pPr eaLnBrk="1" fontAlgn="auto" hangingPunct="1">
              <a:spcAft>
                <a:spcPts val="0"/>
              </a:spcAft>
              <a:buFont typeface="Arial" pitchFamily="34" charset="0"/>
              <a:buChar char="•"/>
              <a:defRPr/>
            </a:pPr>
            <a:r>
              <a:rPr lang="en-US" dirty="0" smtClean="0"/>
              <a:t>If alcohol is frequently in the blood, liver cells die</a:t>
            </a:r>
          </a:p>
          <a:p>
            <a:pPr eaLnBrk="1" fontAlgn="auto" hangingPunct="1">
              <a:spcAft>
                <a:spcPts val="0"/>
              </a:spcAft>
              <a:buFont typeface="Arial" pitchFamily="34" charset="0"/>
              <a:buChar char="•"/>
              <a:defRPr/>
            </a:pPr>
            <a:r>
              <a:rPr lang="en-US" dirty="0" smtClean="0"/>
              <a:t>Fatty Liver- fat builds up in the liver and cannot be broken down</a:t>
            </a:r>
          </a:p>
          <a:p>
            <a:pPr lvl="1" eaLnBrk="1" fontAlgn="auto" hangingPunct="1">
              <a:spcAft>
                <a:spcPts val="0"/>
              </a:spcAft>
              <a:buFont typeface="Arial" pitchFamily="34" charset="0"/>
              <a:buChar char="–"/>
              <a:defRPr/>
            </a:pPr>
            <a:r>
              <a:rPr lang="en-US" dirty="0" smtClean="0"/>
              <a:t>Increased amounts of fat prevent the liver from working normally and from repairing itself</a:t>
            </a:r>
          </a:p>
          <a:p>
            <a:pPr eaLnBrk="1" fontAlgn="auto" hangingPunct="1">
              <a:spcAft>
                <a:spcPts val="0"/>
              </a:spcAft>
              <a:buFont typeface="Arial" pitchFamily="34" charset="0"/>
              <a:buChar char="•"/>
              <a:defRPr/>
            </a:pPr>
            <a:r>
              <a:rPr lang="en-US" dirty="0" err="1" smtClean="0"/>
              <a:t>Cirrohosis</a:t>
            </a:r>
            <a:r>
              <a:rPr lang="en-US" dirty="0" smtClean="0"/>
              <a:t>- disease characterized by scarring and eventual destruction of the liver</a:t>
            </a:r>
          </a:p>
          <a:p>
            <a:pPr lvl="1" eaLnBrk="1" fontAlgn="auto" hangingPunct="1">
              <a:spcAft>
                <a:spcPts val="0"/>
              </a:spcAft>
              <a:buFont typeface="Arial" pitchFamily="34" charset="0"/>
              <a:buChar char="–"/>
              <a:defRPr/>
            </a:pPr>
            <a:r>
              <a:rPr lang="en-US" dirty="0" smtClean="0"/>
              <a:t>Scarring reduces blood flow in the liver</a:t>
            </a:r>
          </a:p>
          <a:p>
            <a:pPr lvl="1" eaLnBrk="1" fontAlgn="auto" hangingPunct="1">
              <a:spcAft>
                <a:spcPts val="0"/>
              </a:spcAft>
              <a:buFont typeface="Arial" pitchFamily="34" charset="0"/>
              <a:buChar char="–"/>
              <a:defRPr/>
            </a:pPr>
            <a:r>
              <a:rPr lang="en-US" dirty="0" smtClean="0"/>
              <a:t>Cannot carry out its key function – removing poisons from the blood</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pPr eaLnBrk="1" hangingPunct="1"/>
            <a:r>
              <a:rPr lang="en-US" smtClean="0">
                <a:latin typeface="Gungsuh"/>
                <a:ea typeface="Gungsuh"/>
                <a:cs typeface="Gungsuh"/>
              </a:rPr>
              <a:t>Alcohol and the Brain</a:t>
            </a:r>
          </a:p>
        </p:txBody>
      </p:sp>
      <p:sp>
        <p:nvSpPr>
          <p:cNvPr id="40962" name="Content Placeholder 2"/>
          <p:cNvSpPr>
            <a:spLocks noGrp="1"/>
          </p:cNvSpPr>
          <p:nvPr>
            <p:ph idx="1"/>
          </p:nvPr>
        </p:nvSpPr>
        <p:spPr/>
        <p:txBody>
          <a:bodyPr/>
          <a:lstStyle/>
          <a:p>
            <a:pPr eaLnBrk="1" hangingPunct="1"/>
            <a:r>
              <a:rPr lang="en-US" smtClean="0"/>
              <a:t>Disrupts the parts of the brain responsible for memory and problem solving</a:t>
            </a:r>
          </a:p>
          <a:p>
            <a:pPr eaLnBrk="1" hangingPunct="1"/>
            <a:r>
              <a:rPr lang="en-US" smtClean="0"/>
              <a:t>Destroys brain cells</a:t>
            </a:r>
          </a:p>
          <a:p>
            <a:pPr eaLnBrk="1" hangingPunct="1"/>
            <a:r>
              <a:rPr lang="en-US" smtClean="0"/>
              <a:t>Brain cells do not grow back</a:t>
            </a:r>
          </a:p>
          <a:p>
            <a:pPr eaLnBrk="1" hangingPunct="1"/>
            <a:r>
              <a:rPr lang="en-US" smtClean="0"/>
              <a:t>Block messages that are sent to the brain</a:t>
            </a:r>
          </a:p>
          <a:p>
            <a:pPr eaLnBrk="1" hangingPunct="1"/>
            <a:r>
              <a:rPr lang="en-US" smtClean="0"/>
              <a:t>Cause problems with movement, vision, and hearing</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457200" y="274638"/>
            <a:ext cx="8229600" cy="6278562"/>
          </a:xfrm>
        </p:spPr>
        <p:txBody>
          <a:bodyPr/>
          <a:lstStyle/>
          <a:p>
            <a:pPr eaLnBrk="1" hangingPunct="1"/>
            <a:r>
              <a:rPr lang="en-US" smtClean="0"/>
              <a:t>Question</a:t>
            </a:r>
            <a:br>
              <a:rPr lang="en-US" smtClean="0"/>
            </a:br>
            <a:r>
              <a:rPr lang="en-US" smtClean="0"/>
              <a:t/>
            </a:r>
            <a:br>
              <a:rPr lang="en-US" smtClean="0"/>
            </a:br>
            <a:r>
              <a:rPr lang="en-US" smtClean="0"/>
              <a:t>Even simple acts can be difficult when intoxicated. How might intoxication affect a person’s daily activities?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8" y="228600"/>
            <a:ext cx="8915400" cy="1143000"/>
          </a:xfrm>
        </p:spPr>
        <p:txBody>
          <a:bodyPr rtlCol="0">
            <a:normAutofit fontScale="90000"/>
          </a:bodyPr>
          <a:lstStyle/>
          <a:p>
            <a:pPr eaLnBrk="1" fontAlgn="auto" hangingPunct="1">
              <a:spcAft>
                <a:spcPts val="0"/>
              </a:spcAft>
              <a:defRPr/>
            </a:pPr>
            <a:r>
              <a:rPr lang="en-US" dirty="0" smtClean="0">
                <a:latin typeface="Gungsuh" pitchFamily="18" charset="-127"/>
                <a:ea typeface="Gungsuh" pitchFamily="18" charset="-127"/>
              </a:rPr>
              <a:t>What alcohol does to the brain and central nervous system</a:t>
            </a:r>
            <a:endParaRPr lang="en-US" dirty="0">
              <a:latin typeface="Gungsuh" pitchFamily="18" charset="-127"/>
              <a:ea typeface="Gungsuh" pitchFamily="18" charset="-127"/>
            </a:endParaRPr>
          </a:p>
        </p:txBody>
      </p:sp>
      <p:sp>
        <p:nvSpPr>
          <p:cNvPr id="15362" name="Content Placeholder 2"/>
          <p:cNvSpPr>
            <a:spLocks noGrp="1"/>
          </p:cNvSpPr>
          <p:nvPr>
            <p:ph idx="1"/>
          </p:nvPr>
        </p:nvSpPr>
        <p:spPr/>
        <p:txBody>
          <a:bodyPr/>
          <a:lstStyle/>
          <a:p>
            <a:pPr eaLnBrk="1" hangingPunct="1"/>
            <a:r>
              <a:rPr lang="en-US" smtClean="0"/>
              <a:t>Depressants- are drugs that slow down the body’s functions and reactions.</a:t>
            </a:r>
          </a:p>
          <a:p>
            <a:pPr lvl="1" eaLnBrk="1" hangingPunct="1"/>
            <a:r>
              <a:rPr lang="en-US" smtClean="0"/>
              <a:t>Some people become relaxed and friendly</a:t>
            </a:r>
          </a:p>
          <a:p>
            <a:pPr lvl="1" eaLnBrk="1" hangingPunct="1"/>
            <a:r>
              <a:rPr lang="en-US" smtClean="0"/>
              <a:t>Others depressed and angry</a:t>
            </a:r>
          </a:p>
          <a:p>
            <a:pPr eaLnBrk="1" hangingPunct="1"/>
            <a:r>
              <a:rPr lang="en-US" smtClean="0"/>
              <a:t>Alcohol makes it hard to think clearly and make good decisions</a:t>
            </a:r>
          </a:p>
          <a:p>
            <a:pPr eaLnBrk="1" hangingPunct="1"/>
            <a:r>
              <a:rPr lang="en-US" smtClean="0"/>
              <a:t>People make regretful decisions when under the influence of alcohol</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pPr eaLnBrk="1" hangingPunct="1"/>
            <a:r>
              <a:rPr lang="en-US" smtClean="0">
                <a:latin typeface="Gungsuh"/>
                <a:ea typeface="Gungsuh"/>
                <a:cs typeface="Gungsuh"/>
              </a:rPr>
              <a:t>Alcohol and the Heart</a:t>
            </a:r>
          </a:p>
        </p:txBody>
      </p:sp>
      <p:sp>
        <p:nvSpPr>
          <p:cNvPr id="43010" name="Content Placeholder 2"/>
          <p:cNvSpPr>
            <a:spLocks noGrp="1"/>
          </p:cNvSpPr>
          <p:nvPr>
            <p:ph idx="1"/>
          </p:nvPr>
        </p:nvSpPr>
        <p:spPr/>
        <p:txBody>
          <a:bodyPr/>
          <a:lstStyle/>
          <a:p>
            <a:pPr eaLnBrk="1" hangingPunct="1"/>
            <a:r>
              <a:rPr lang="en-US" smtClean="0"/>
              <a:t>Heavy drinking damages heart muscle, causing the heart to become weakened and enlarged, and leads to high blood pressure</a:t>
            </a:r>
          </a:p>
          <a:p>
            <a:pPr eaLnBrk="1" hangingPunct="1"/>
            <a:r>
              <a:rPr lang="en-US" smtClean="0"/>
              <a:t>Increases the risk of congestive heart failure and stroke</a:t>
            </a:r>
          </a:p>
          <a:p>
            <a:pPr eaLnBrk="1" hangingPunct="1"/>
            <a:r>
              <a:rPr lang="en-US" smtClean="0"/>
              <a:t>Raises the level of some fats in the blood</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875"/>
            <a:ext cx="8229600" cy="1143000"/>
          </a:xfrm>
        </p:spPr>
        <p:txBody>
          <a:bodyPr rtlCol="0">
            <a:normAutofit fontScale="90000"/>
          </a:bodyPr>
          <a:lstStyle/>
          <a:p>
            <a:pPr eaLnBrk="1" fontAlgn="auto" hangingPunct="1">
              <a:spcAft>
                <a:spcPts val="0"/>
              </a:spcAft>
              <a:defRPr/>
            </a:pPr>
            <a:r>
              <a:rPr lang="en-US" dirty="0" smtClean="0">
                <a:latin typeface="Gungsuh" pitchFamily="18" charset="-127"/>
                <a:ea typeface="Gungsuh" pitchFamily="18" charset="-127"/>
              </a:rPr>
              <a:t>Driving While Intoxicated (DWI)</a:t>
            </a:r>
            <a:endParaRPr lang="en-US" dirty="0">
              <a:latin typeface="Gungsuh" pitchFamily="18" charset="-127"/>
              <a:ea typeface="Gungsuh" pitchFamily="18" charset="-127"/>
            </a:endParaRPr>
          </a:p>
        </p:txBody>
      </p:sp>
      <p:sp>
        <p:nvSpPr>
          <p:cNvPr id="3" name="Content Placeholder 2"/>
          <p:cNvSpPr>
            <a:spLocks noGrp="1"/>
          </p:cNvSpPr>
          <p:nvPr>
            <p:ph idx="1"/>
          </p:nvPr>
        </p:nvSpPr>
        <p:spPr>
          <a:xfrm>
            <a:off x="457200" y="1219200"/>
            <a:ext cx="8229600" cy="4906963"/>
          </a:xfrm>
        </p:spPr>
        <p:txBody>
          <a:bodyPr rtlCol="0">
            <a:normAutofit fontScale="92500" lnSpcReduction="20000"/>
          </a:bodyPr>
          <a:lstStyle/>
          <a:p>
            <a:pPr eaLnBrk="1" fontAlgn="auto" hangingPunct="1">
              <a:spcAft>
                <a:spcPts val="0"/>
              </a:spcAft>
              <a:buFont typeface="Arial" pitchFamily="34" charset="0"/>
              <a:buChar char="•"/>
              <a:defRPr/>
            </a:pPr>
            <a:r>
              <a:rPr lang="en-US" dirty="0" smtClean="0"/>
              <a:t>A person with a BAC of 0.08 % is considered legally intoxicated or drunk</a:t>
            </a:r>
          </a:p>
          <a:p>
            <a:pPr eaLnBrk="1" fontAlgn="auto" hangingPunct="1">
              <a:spcAft>
                <a:spcPts val="0"/>
              </a:spcAft>
              <a:buFont typeface="Arial" pitchFamily="34" charset="0"/>
              <a:buChar char="•"/>
              <a:defRPr/>
            </a:pPr>
            <a:r>
              <a:rPr lang="en-US" dirty="0" smtClean="0"/>
              <a:t>Long term consequences of DWI  is causing your own death or the death of another</a:t>
            </a:r>
          </a:p>
          <a:p>
            <a:pPr eaLnBrk="1" fontAlgn="auto" hangingPunct="1">
              <a:spcAft>
                <a:spcPts val="0"/>
              </a:spcAft>
              <a:buFont typeface="Arial" pitchFamily="34" charset="0"/>
              <a:buChar char="•"/>
              <a:defRPr/>
            </a:pPr>
            <a:r>
              <a:rPr lang="en-US" dirty="0" smtClean="0"/>
              <a:t>On average, someone is killed in a crash involving alcohol every 31 minutes.</a:t>
            </a:r>
          </a:p>
          <a:p>
            <a:pPr eaLnBrk="1" fontAlgn="auto" hangingPunct="1">
              <a:spcAft>
                <a:spcPts val="0"/>
              </a:spcAft>
              <a:buFont typeface="Arial" pitchFamily="34" charset="0"/>
              <a:buChar char="•"/>
              <a:defRPr/>
            </a:pPr>
            <a:r>
              <a:rPr lang="en-US" dirty="0" smtClean="0"/>
              <a:t>In 2005, over 16,000 people were killed in alcohol related crashes</a:t>
            </a:r>
          </a:p>
          <a:p>
            <a:pPr lvl="1" eaLnBrk="1" fontAlgn="auto" hangingPunct="1">
              <a:spcAft>
                <a:spcPts val="0"/>
              </a:spcAft>
              <a:buFont typeface="Arial" pitchFamily="34" charset="0"/>
              <a:buChar char="–"/>
              <a:defRPr/>
            </a:pPr>
            <a:r>
              <a:rPr lang="en-US" dirty="0" smtClean="0"/>
              <a:t>That accounts for 39% of all traffic deaths that year</a:t>
            </a:r>
          </a:p>
          <a:p>
            <a:pPr eaLnBrk="1" fontAlgn="auto" hangingPunct="1">
              <a:spcAft>
                <a:spcPts val="0"/>
              </a:spcAft>
              <a:buFont typeface="Arial" pitchFamily="34" charset="0"/>
              <a:buChar char="•"/>
              <a:defRPr/>
            </a:pPr>
            <a:r>
              <a:rPr lang="en-US" dirty="0" smtClean="0"/>
              <a:t>***the driver is not the only person at risk, passengers, pedestrians, and other drivers are all potential victims of a person who is DWI***</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pPr eaLnBrk="1" hangingPunct="1"/>
            <a:r>
              <a:rPr lang="en-US" smtClean="0"/>
              <a:t>Question</a:t>
            </a:r>
          </a:p>
        </p:txBody>
      </p:sp>
      <p:sp>
        <p:nvSpPr>
          <p:cNvPr id="45058" name="Content Placeholder 2"/>
          <p:cNvSpPr>
            <a:spLocks noGrp="1"/>
          </p:cNvSpPr>
          <p:nvPr>
            <p:ph idx="1"/>
          </p:nvPr>
        </p:nvSpPr>
        <p:spPr/>
        <p:txBody>
          <a:bodyPr/>
          <a:lstStyle/>
          <a:p>
            <a:pPr marL="0" indent="0" algn="ctr" eaLnBrk="1" hangingPunct="1">
              <a:buFont typeface="Arial" charset="0"/>
              <a:buNone/>
            </a:pPr>
            <a:r>
              <a:rPr lang="en-US" sz="4000" smtClean="0"/>
              <a:t>About 3 in every 10 Americans will be involved in an alcohol related crash at some time in their lives. How can you reduce your risk of being involved in an alcohol related crash?</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pPr eaLnBrk="1" hangingPunct="1"/>
            <a:r>
              <a:rPr lang="en-US" smtClean="0">
                <a:latin typeface="Gungsuh"/>
                <a:ea typeface="Gungsuh"/>
                <a:cs typeface="Gungsuh"/>
              </a:rPr>
              <a:t>Binge Drinking</a:t>
            </a:r>
          </a:p>
        </p:txBody>
      </p:sp>
      <p:sp>
        <p:nvSpPr>
          <p:cNvPr id="46082" name="Content Placeholder 2"/>
          <p:cNvSpPr>
            <a:spLocks noGrp="1"/>
          </p:cNvSpPr>
          <p:nvPr>
            <p:ph idx="1"/>
          </p:nvPr>
        </p:nvSpPr>
        <p:spPr>
          <a:xfrm>
            <a:off x="457200" y="1600200"/>
            <a:ext cx="8229600" cy="4876800"/>
          </a:xfrm>
        </p:spPr>
        <p:txBody>
          <a:bodyPr/>
          <a:lstStyle/>
          <a:p>
            <a:pPr eaLnBrk="1" hangingPunct="1"/>
            <a:r>
              <a:rPr lang="en-US" smtClean="0"/>
              <a:t>Binge drinking- the consumption of a large quantity of alcohol in a very short period of time</a:t>
            </a:r>
          </a:p>
          <a:p>
            <a:pPr eaLnBrk="1" hangingPunct="1"/>
            <a:r>
              <a:rPr lang="en-US" smtClean="0"/>
              <a:t>Dangers</a:t>
            </a:r>
          </a:p>
          <a:p>
            <a:pPr lvl="1" eaLnBrk="1" hangingPunct="1"/>
            <a:r>
              <a:rPr lang="en-US" smtClean="0"/>
              <a:t>Death due to falls, drowning, or drunk driving</a:t>
            </a:r>
          </a:p>
          <a:p>
            <a:pPr lvl="1" eaLnBrk="1" hangingPunct="1"/>
            <a:r>
              <a:rPr lang="en-US" smtClean="0"/>
              <a:t>Pregnancy or contraction of sexually transmitted diseases due to sexual activity</a:t>
            </a:r>
          </a:p>
          <a:p>
            <a:pPr lvl="1" eaLnBrk="1" hangingPunct="1"/>
            <a:r>
              <a:rPr lang="en-US" smtClean="0"/>
              <a:t>Being a victim of violent behavior</a:t>
            </a:r>
          </a:p>
          <a:p>
            <a:pPr lvl="1" eaLnBrk="1" hangingPunct="1"/>
            <a:r>
              <a:rPr lang="en-US" smtClean="0"/>
              <a:t>Death from alcohol poisoning</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latin typeface="Gungsuh" pitchFamily="18" charset="-127"/>
                <a:ea typeface="Gungsuh" pitchFamily="18" charset="-127"/>
              </a:rPr>
              <a:t>Alcohol Use and Teen Pregnancy</a:t>
            </a:r>
            <a:endParaRPr lang="en-US" dirty="0">
              <a:latin typeface="Gungsuh" pitchFamily="18" charset="-127"/>
              <a:ea typeface="Gungsuh" pitchFamily="18" charset="-127"/>
            </a:endParaRPr>
          </a:p>
        </p:txBody>
      </p:sp>
      <p:sp>
        <p:nvSpPr>
          <p:cNvPr id="3" name="Content Placeholder 2"/>
          <p:cNvSpPr>
            <a:spLocks noGrp="1"/>
          </p:cNvSpPr>
          <p:nvPr>
            <p:ph idx="1"/>
          </p:nvPr>
        </p:nvSpPr>
        <p:spPr>
          <a:xfrm>
            <a:off x="0" y="1600200"/>
            <a:ext cx="8991600" cy="4953000"/>
          </a:xfrm>
        </p:spPr>
        <p:txBody>
          <a:bodyPr rtlCol="0">
            <a:normAutofit fontScale="85000" lnSpcReduction="20000"/>
          </a:bodyPr>
          <a:lstStyle/>
          <a:p>
            <a:pPr eaLnBrk="1" fontAlgn="auto" hangingPunct="1">
              <a:spcAft>
                <a:spcPts val="0"/>
              </a:spcAft>
              <a:buFont typeface="Arial" pitchFamily="34" charset="0"/>
              <a:buChar char="•"/>
              <a:defRPr/>
            </a:pPr>
            <a:r>
              <a:rPr lang="en-US" dirty="0" smtClean="0"/>
              <a:t>Can be a long-term consequence</a:t>
            </a:r>
          </a:p>
          <a:p>
            <a:pPr eaLnBrk="1" fontAlgn="auto" hangingPunct="1">
              <a:spcAft>
                <a:spcPts val="0"/>
              </a:spcAft>
              <a:buFont typeface="Arial" pitchFamily="34" charset="0"/>
              <a:buChar char="•"/>
              <a:defRPr/>
            </a:pPr>
            <a:r>
              <a:rPr lang="en-US" dirty="0" smtClean="0"/>
              <a:t>Lower a person’s inhibitions and affects the ability to make healthy decisions</a:t>
            </a:r>
          </a:p>
          <a:p>
            <a:pPr eaLnBrk="1" fontAlgn="auto" hangingPunct="1">
              <a:spcAft>
                <a:spcPts val="0"/>
              </a:spcAft>
              <a:buFont typeface="Arial" pitchFamily="34" charset="0"/>
              <a:buChar char="•"/>
              <a:defRPr/>
            </a:pPr>
            <a:r>
              <a:rPr lang="en-US" dirty="0" smtClean="0"/>
              <a:t>Inhibitions- conscious or unconscious restraint of a person’s own behaviors or actions</a:t>
            </a:r>
          </a:p>
          <a:p>
            <a:pPr eaLnBrk="1" fontAlgn="auto" hangingPunct="1">
              <a:spcAft>
                <a:spcPts val="0"/>
              </a:spcAft>
              <a:buFont typeface="Arial" pitchFamily="34" charset="0"/>
              <a:buChar char="•"/>
              <a:defRPr/>
            </a:pPr>
            <a:r>
              <a:rPr lang="en-US" dirty="0" smtClean="0"/>
              <a:t>People say things they normally wouldn’t</a:t>
            </a:r>
          </a:p>
          <a:p>
            <a:pPr eaLnBrk="1" fontAlgn="auto" hangingPunct="1">
              <a:spcAft>
                <a:spcPts val="0"/>
              </a:spcAft>
              <a:buFont typeface="Arial" pitchFamily="34" charset="0"/>
              <a:buChar char="•"/>
              <a:defRPr/>
            </a:pPr>
            <a:r>
              <a:rPr lang="en-US" dirty="0" smtClean="0"/>
              <a:t>Could negatively affect their future</a:t>
            </a:r>
          </a:p>
          <a:p>
            <a:pPr eaLnBrk="1" fontAlgn="auto" hangingPunct="1">
              <a:spcAft>
                <a:spcPts val="0"/>
              </a:spcAft>
              <a:buFont typeface="Arial" pitchFamily="34" charset="0"/>
              <a:buChar char="•"/>
              <a:defRPr/>
            </a:pPr>
            <a:r>
              <a:rPr lang="en-US" dirty="0" smtClean="0"/>
              <a:t>Pregnancy is usually unplanned</a:t>
            </a:r>
          </a:p>
          <a:p>
            <a:pPr eaLnBrk="1" fontAlgn="auto" hangingPunct="1">
              <a:spcAft>
                <a:spcPts val="0"/>
              </a:spcAft>
              <a:buFont typeface="Arial" pitchFamily="34" charset="0"/>
              <a:buChar char="•"/>
              <a:defRPr/>
            </a:pPr>
            <a:r>
              <a:rPr lang="en-US" dirty="0" smtClean="0"/>
              <a:t>Study of teen pregnancies showed 1/3 had been using alcohol</a:t>
            </a:r>
          </a:p>
          <a:p>
            <a:pPr eaLnBrk="1" fontAlgn="auto" hangingPunct="1">
              <a:spcAft>
                <a:spcPts val="0"/>
              </a:spcAft>
              <a:buFont typeface="Arial" pitchFamily="34" charset="0"/>
              <a:buChar char="•"/>
              <a:defRPr/>
            </a:pPr>
            <a:r>
              <a:rPr lang="en-US" dirty="0" smtClean="0"/>
              <a:t>Disrupts long-term goals such as college</a:t>
            </a:r>
          </a:p>
          <a:p>
            <a:pPr eaLnBrk="1" fontAlgn="auto" hangingPunct="1">
              <a:spcAft>
                <a:spcPts val="0"/>
              </a:spcAft>
              <a:buFont typeface="Arial" pitchFamily="34" charset="0"/>
              <a:buChar char="•"/>
              <a:defRPr/>
            </a:pPr>
            <a:r>
              <a:rPr lang="en-US" dirty="0" smtClean="0"/>
              <a:t>Not prepared emotionally or financially to be parents</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457200" y="152400"/>
            <a:ext cx="8229600" cy="1143000"/>
          </a:xfrm>
        </p:spPr>
        <p:txBody>
          <a:bodyPr/>
          <a:lstStyle/>
          <a:p>
            <a:pPr eaLnBrk="1" hangingPunct="1"/>
            <a:r>
              <a:rPr lang="en-US" smtClean="0">
                <a:latin typeface="Gungsuh"/>
                <a:ea typeface="Gungsuh"/>
                <a:cs typeface="Gungsuh"/>
              </a:rPr>
              <a:t>Fetal Alcohol Syndrome</a:t>
            </a:r>
          </a:p>
        </p:txBody>
      </p:sp>
      <p:sp>
        <p:nvSpPr>
          <p:cNvPr id="3" name="Content Placeholder 2"/>
          <p:cNvSpPr>
            <a:spLocks noGrp="1"/>
          </p:cNvSpPr>
          <p:nvPr>
            <p:ph idx="1"/>
          </p:nvPr>
        </p:nvSpPr>
        <p:spPr>
          <a:xfrm>
            <a:off x="0" y="1233488"/>
            <a:ext cx="9144000" cy="5395912"/>
          </a:xfrm>
        </p:spPr>
        <p:txBody>
          <a:bodyPr rtlCol="0">
            <a:normAutofit fontScale="85000" lnSpcReduction="10000"/>
          </a:bodyPr>
          <a:lstStyle/>
          <a:p>
            <a:pPr eaLnBrk="1" fontAlgn="auto" hangingPunct="1">
              <a:spcAft>
                <a:spcPts val="0"/>
              </a:spcAft>
              <a:buFont typeface="Arial" pitchFamily="34" charset="0"/>
              <a:buChar char="•"/>
              <a:defRPr/>
            </a:pPr>
            <a:r>
              <a:rPr lang="en-US" sz="3300" dirty="0" smtClean="0"/>
              <a:t>Everything a female eats and drinks affects her unborn baby</a:t>
            </a:r>
          </a:p>
          <a:p>
            <a:pPr eaLnBrk="1" fontAlgn="auto" hangingPunct="1">
              <a:spcAft>
                <a:spcPts val="0"/>
              </a:spcAft>
              <a:buFont typeface="Arial" pitchFamily="34" charset="0"/>
              <a:buChar char="•"/>
              <a:defRPr/>
            </a:pPr>
            <a:r>
              <a:rPr lang="en-US" sz="3300" dirty="0" smtClean="0"/>
              <a:t>Alcohol is passed into the baby’s blood</a:t>
            </a:r>
          </a:p>
          <a:p>
            <a:pPr eaLnBrk="1" fontAlgn="auto" hangingPunct="1">
              <a:spcAft>
                <a:spcPts val="0"/>
              </a:spcAft>
              <a:buFont typeface="Arial" pitchFamily="34" charset="0"/>
              <a:buChar char="•"/>
              <a:defRPr/>
            </a:pPr>
            <a:r>
              <a:rPr lang="en-US" sz="3300" dirty="0" smtClean="0"/>
              <a:t>Baby’s liver is not developed enough to break down alcohol</a:t>
            </a:r>
          </a:p>
          <a:p>
            <a:pPr eaLnBrk="1" fontAlgn="auto" hangingPunct="1">
              <a:spcAft>
                <a:spcPts val="0"/>
              </a:spcAft>
              <a:buFont typeface="Arial" pitchFamily="34" charset="0"/>
              <a:buChar char="•"/>
              <a:defRPr/>
            </a:pPr>
            <a:r>
              <a:rPr lang="en-US" sz="3300" dirty="0" smtClean="0"/>
              <a:t>Fetal Alcohol Syndrome (FAS) – is a group of alcohol-related birth defects that include both physical and mental problems</a:t>
            </a:r>
          </a:p>
          <a:p>
            <a:pPr lvl="1" eaLnBrk="1" fontAlgn="auto" hangingPunct="1">
              <a:spcAft>
                <a:spcPts val="0"/>
              </a:spcAft>
              <a:buFont typeface="Arial" pitchFamily="34" charset="0"/>
              <a:buChar char="–"/>
              <a:defRPr/>
            </a:pPr>
            <a:r>
              <a:rPr lang="en-US" sz="2900" dirty="0" smtClean="0"/>
              <a:t>Smaller body sizes</a:t>
            </a:r>
          </a:p>
          <a:p>
            <a:pPr lvl="1" eaLnBrk="1" fontAlgn="auto" hangingPunct="1">
              <a:spcAft>
                <a:spcPts val="0"/>
              </a:spcAft>
              <a:buFont typeface="Arial" pitchFamily="34" charset="0"/>
              <a:buChar char="–"/>
              <a:defRPr/>
            </a:pPr>
            <a:r>
              <a:rPr lang="en-US" sz="2900" dirty="0" smtClean="0"/>
              <a:t>Lower birth rate</a:t>
            </a:r>
          </a:p>
          <a:p>
            <a:pPr lvl="1" eaLnBrk="1" fontAlgn="auto" hangingPunct="1">
              <a:spcAft>
                <a:spcPts val="0"/>
              </a:spcAft>
              <a:buFont typeface="Arial" pitchFamily="34" charset="0"/>
              <a:buChar char="–"/>
              <a:defRPr/>
            </a:pPr>
            <a:r>
              <a:rPr lang="en-US" sz="2900" dirty="0" smtClean="0"/>
              <a:t>Develop problems in hearts and kidneys</a:t>
            </a:r>
          </a:p>
          <a:p>
            <a:pPr lvl="1" eaLnBrk="1" fontAlgn="auto" hangingPunct="1">
              <a:spcAft>
                <a:spcPts val="0"/>
              </a:spcAft>
              <a:buFont typeface="Arial" pitchFamily="34" charset="0"/>
              <a:buChar char="–"/>
              <a:defRPr/>
            </a:pPr>
            <a:r>
              <a:rPr lang="en-US" sz="2900" dirty="0" smtClean="0"/>
              <a:t>Alcohol limits the supply of oxygen to the baby’s brain, which can cause learning disabilities and mental retardation can occur</a:t>
            </a:r>
            <a:endParaRPr lang="en-US" sz="29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a:xfrm>
            <a:off x="381000" y="0"/>
            <a:ext cx="8229600" cy="1143000"/>
          </a:xfrm>
        </p:spPr>
        <p:txBody>
          <a:bodyPr/>
          <a:lstStyle/>
          <a:p>
            <a:pPr eaLnBrk="1" hangingPunct="1"/>
            <a:r>
              <a:rPr lang="en-US" smtClean="0">
                <a:latin typeface="Gungsuh"/>
                <a:ea typeface="Gungsuh"/>
                <a:cs typeface="Gungsuh"/>
              </a:rPr>
              <a:t>Question</a:t>
            </a:r>
          </a:p>
        </p:txBody>
      </p:sp>
      <p:sp>
        <p:nvSpPr>
          <p:cNvPr id="3" name="Content Placeholder 2"/>
          <p:cNvSpPr>
            <a:spLocks noGrp="1"/>
          </p:cNvSpPr>
          <p:nvPr>
            <p:ph idx="1"/>
          </p:nvPr>
        </p:nvSpPr>
        <p:spPr>
          <a:xfrm>
            <a:off x="6350" y="1066800"/>
            <a:ext cx="9137650" cy="5791200"/>
          </a:xfrm>
        </p:spPr>
        <p:txBody>
          <a:bodyPr rtlCol="0">
            <a:normAutofit fontScale="92500" lnSpcReduction="10000"/>
          </a:bodyPr>
          <a:lstStyle/>
          <a:p>
            <a:pPr marL="0" indent="0" algn="ctr" eaLnBrk="1" fontAlgn="auto" hangingPunct="1">
              <a:spcAft>
                <a:spcPts val="0"/>
              </a:spcAft>
              <a:buFont typeface="Arial" pitchFamily="34" charset="0"/>
              <a:buNone/>
              <a:defRPr/>
            </a:pPr>
            <a:r>
              <a:rPr lang="en-US" dirty="0" smtClean="0"/>
              <a:t>Signs appear in restaurants and other locations where alcohol is stating</a:t>
            </a:r>
          </a:p>
          <a:p>
            <a:pPr marL="0" indent="0" algn="ctr" eaLnBrk="1" fontAlgn="auto" hangingPunct="1">
              <a:spcAft>
                <a:spcPts val="0"/>
              </a:spcAft>
              <a:buFont typeface="Arial" pitchFamily="34" charset="0"/>
              <a:buNone/>
              <a:defRPr/>
            </a:pPr>
            <a:r>
              <a:rPr lang="en-US" dirty="0" smtClean="0"/>
              <a:t>Government Warning:</a:t>
            </a:r>
          </a:p>
          <a:p>
            <a:pPr marL="514350" indent="-514350" algn="ctr" eaLnBrk="1" fontAlgn="auto" hangingPunct="1">
              <a:spcAft>
                <a:spcPts val="0"/>
              </a:spcAft>
              <a:buFont typeface="Arial" pitchFamily="34" charset="0"/>
              <a:buAutoNum type="arabicParenBoth"/>
              <a:defRPr/>
            </a:pPr>
            <a:r>
              <a:rPr lang="en-US" dirty="0" smtClean="0"/>
              <a:t>ACCORDING TO THE SURGEON GENERAL WOMEN SHOULD NOT DRINK ALCHOLIC BEVERAGES DURING PREGNANCY BECAUSE OF THE RISK OF BIRTH DEFECTS</a:t>
            </a:r>
          </a:p>
          <a:p>
            <a:pPr marL="514350" indent="-514350" algn="ctr" eaLnBrk="1" fontAlgn="auto" hangingPunct="1">
              <a:spcAft>
                <a:spcPts val="0"/>
              </a:spcAft>
              <a:buFont typeface="Arial" pitchFamily="34" charset="0"/>
              <a:buAutoNum type="arabicParenBoth"/>
              <a:defRPr/>
            </a:pPr>
            <a:r>
              <a:rPr lang="en-US" dirty="0" smtClean="0"/>
              <a:t>CONSUMPTION OF ALCOHOLIC BEVERAGES IMPAIRS YOUR ABILITY TO DRIVE A CAR OR OPERATE MACHINERY, AND MAY CAUSE HEALTH PROBLEMS</a:t>
            </a:r>
          </a:p>
          <a:p>
            <a:pPr marL="0" indent="0" algn="ctr" eaLnBrk="1" fontAlgn="auto" hangingPunct="1">
              <a:spcAft>
                <a:spcPts val="0"/>
              </a:spcAft>
              <a:buFont typeface="Arial" pitchFamily="34" charset="0"/>
              <a:buNone/>
              <a:defRPr/>
            </a:pPr>
            <a:endParaRPr lang="en-US" dirty="0" smtClean="0"/>
          </a:p>
          <a:p>
            <a:pPr marL="0" indent="0" algn="ctr" eaLnBrk="1" fontAlgn="auto" hangingPunct="1">
              <a:spcAft>
                <a:spcPts val="0"/>
              </a:spcAft>
              <a:buFont typeface="Arial" pitchFamily="34" charset="0"/>
              <a:buNone/>
              <a:defRPr/>
            </a:pPr>
            <a:r>
              <a:rPr lang="en-US" dirty="0" smtClean="0"/>
              <a:t>Why do you think it is important to post these types of warning labels?</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457200" y="274638"/>
            <a:ext cx="8229600" cy="6430962"/>
          </a:xfrm>
        </p:spPr>
        <p:txBody>
          <a:bodyPr/>
          <a:lstStyle/>
          <a:p>
            <a:pPr eaLnBrk="1" hangingPunct="1"/>
            <a:r>
              <a:rPr lang="en-US" smtClean="0">
                <a:latin typeface="Gungsuh"/>
                <a:ea typeface="Gungsuh"/>
                <a:cs typeface="Gungsuh"/>
              </a:rPr>
              <a:t>Alcoholism and Alcohol Abuse</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rtlCol="0">
            <a:normAutofit fontScale="90000"/>
          </a:bodyPr>
          <a:lstStyle/>
          <a:p>
            <a:pPr eaLnBrk="1" fontAlgn="auto" hangingPunct="1">
              <a:spcAft>
                <a:spcPts val="0"/>
              </a:spcAft>
              <a:defRPr/>
            </a:pPr>
            <a:r>
              <a:rPr lang="en-US" dirty="0" smtClean="0">
                <a:latin typeface="Gungsuh" pitchFamily="18" charset="-127"/>
                <a:ea typeface="Gungsuh" pitchFamily="18" charset="-127"/>
              </a:rPr>
              <a:t>Alcohol’s Addictive Power</a:t>
            </a:r>
            <a:endParaRPr lang="en-US" dirty="0">
              <a:latin typeface="Gungsuh" pitchFamily="18" charset="-127"/>
              <a:ea typeface="Gungsuh" pitchFamily="18" charset="-127"/>
            </a:endParaRP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t>It is habit forming</a:t>
            </a:r>
          </a:p>
          <a:p>
            <a:pPr eaLnBrk="1" fontAlgn="auto" hangingPunct="1">
              <a:spcAft>
                <a:spcPts val="0"/>
              </a:spcAft>
              <a:buFont typeface="Arial" pitchFamily="34" charset="0"/>
              <a:buChar char="•"/>
              <a:defRPr/>
            </a:pPr>
            <a:r>
              <a:rPr lang="en-US" dirty="0" smtClean="0"/>
              <a:t>Addiction- a physical or psychological need for a drug</a:t>
            </a:r>
          </a:p>
          <a:p>
            <a:pPr eaLnBrk="1" fontAlgn="auto" hangingPunct="1">
              <a:spcAft>
                <a:spcPts val="0"/>
              </a:spcAft>
              <a:buFont typeface="Arial" pitchFamily="34" charset="0"/>
              <a:buChar char="•"/>
              <a:defRPr/>
            </a:pPr>
            <a:r>
              <a:rPr lang="en-US" dirty="0" smtClean="0"/>
              <a:t>Teens 15 and younger are four times more likely to become addicted than older individuals</a:t>
            </a:r>
          </a:p>
          <a:p>
            <a:pPr eaLnBrk="1" fontAlgn="auto" hangingPunct="1">
              <a:spcAft>
                <a:spcPts val="0"/>
              </a:spcAft>
              <a:buFont typeface="Arial" pitchFamily="34" charset="0"/>
              <a:buChar char="•"/>
              <a:defRPr/>
            </a:pPr>
            <a:r>
              <a:rPr lang="en-US" dirty="0" smtClean="0"/>
              <a:t>Addiction takes the focus off of healthy goals and damages relationships with family and friends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latin typeface="Gungsuh" pitchFamily="18" charset="-127"/>
                <a:ea typeface="Gungsuh" pitchFamily="18" charset="-127"/>
              </a:rPr>
              <a:t>The Disease of Alcoholism</a:t>
            </a:r>
            <a:endParaRPr lang="en-US" dirty="0">
              <a:latin typeface="Gungsuh" pitchFamily="18" charset="-127"/>
              <a:ea typeface="Gungsuh" pitchFamily="18" charset="-127"/>
            </a:endParaRPr>
          </a:p>
        </p:txBody>
      </p:sp>
      <p:sp>
        <p:nvSpPr>
          <p:cNvPr id="52226" name="Content Placeholder 2"/>
          <p:cNvSpPr>
            <a:spLocks noGrp="1"/>
          </p:cNvSpPr>
          <p:nvPr>
            <p:ph idx="1"/>
          </p:nvPr>
        </p:nvSpPr>
        <p:spPr/>
        <p:txBody>
          <a:bodyPr/>
          <a:lstStyle/>
          <a:p>
            <a:pPr eaLnBrk="1" hangingPunct="1"/>
            <a:r>
              <a:rPr lang="en-US" smtClean="0"/>
              <a:t>Alcoholism- is a progressive, chronic disease involving a mental and physical need for alcohol</a:t>
            </a:r>
          </a:p>
          <a:p>
            <a:pPr eaLnBrk="1" hangingPunct="1"/>
            <a:r>
              <a:rPr lang="en-US" smtClean="0"/>
              <a:t>People with alcoholism are called alcoholics</a:t>
            </a:r>
          </a:p>
          <a:p>
            <a:pPr eaLnBrk="1" hangingPunct="1"/>
            <a:r>
              <a:rPr lang="en-US" smtClean="0"/>
              <a:t>Estimated 14 million Americans are alcoholics or have an alcohol abuse problem</a:t>
            </a:r>
          </a:p>
          <a:p>
            <a:pPr eaLnBrk="1" hangingPunct="1"/>
            <a:r>
              <a:rPr lang="en-US" smtClean="0"/>
              <a:t>Risky drinking can lead to mental, emotional, and health problems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457200" y="0"/>
            <a:ext cx="8229600" cy="1143000"/>
          </a:xfrm>
        </p:spPr>
        <p:txBody>
          <a:bodyPr/>
          <a:lstStyle/>
          <a:p>
            <a:pPr eaLnBrk="1" hangingPunct="1"/>
            <a:r>
              <a:rPr lang="en-US" smtClean="0">
                <a:latin typeface="Gungsuh"/>
                <a:ea typeface="Gungsuh"/>
                <a:cs typeface="Gungsuh"/>
              </a:rPr>
              <a:t>Alcohol Use and Teens</a:t>
            </a:r>
          </a:p>
        </p:txBody>
      </p:sp>
      <p:sp>
        <p:nvSpPr>
          <p:cNvPr id="3" name="Content Placeholder 2"/>
          <p:cNvSpPr>
            <a:spLocks noGrp="1"/>
          </p:cNvSpPr>
          <p:nvPr>
            <p:ph idx="1"/>
          </p:nvPr>
        </p:nvSpPr>
        <p:spPr>
          <a:xfrm>
            <a:off x="0" y="1295400"/>
            <a:ext cx="8915400" cy="5562600"/>
          </a:xfrm>
        </p:spPr>
        <p:txBody>
          <a:bodyPr rtlCol="0">
            <a:normAutofit fontScale="92500" lnSpcReduction="10000"/>
          </a:bodyPr>
          <a:lstStyle/>
          <a:p>
            <a:pPr eaLnBrk="1" fontAlgn="auto" hangingPunct="1">
              <a:spcAft>
                <a:spcPts val="0"/>
              </a:spcAft>
              <a:buFont typeface="Arial" pitchFamily="34" charset="0"/>
              <a:buChar char="•"/>
              <a:defRPr/>
            </a:pPr>
            <a:r>
              <a:rPr lang="en-US" dirty="0" smtClean="0"/>
              <a:t>Teens bodies and minds are still growing and developing until their mid 20’s</a:t>
            </a:r>
          </a:p>
          <a:p>
            <a:pPr eaLnBrk="1" fontAlgn="auto" hangingPunct="1">
              <a:spcAft>
                <a:spcPts val="0"/>
              </a:spcAft>
              <a:buFont typeface="Arial" pitchFamily="34" charset="0"/>
              <a:buChar char="•"/>
              <a:defRPr/>
            </a:pPr>
            <a:r>
              <a:rPr lang="en-US" dirty="0" smtClean="0"/>
              <a:t>Research has shown that alcohol use can interfere with long and short-term growth.</a:t>
            </a:r>
          </a:p>
          <a:p>
            <a:pPr eaLnBrk="1" fontAlgn="auto" hangingPunct="1">
              <a:spcAft>
                <a:spcPts val="0"/>
              </a:spcAft>
              <a:buFont typeface="Arial" pitchFamily="34" charset="0"/>
              <a:buChar char="•"/>
              <a:defRPr/>
            </a:pPr>
            <a:r>
              <a:rPr lang="en-US" dirty="0" smtClean="0"/>
              <a:t>can harm the brains ability to learn and its ability to remember</a:t>
            </a:r>
          </a:p>
          <a:p>
            <a:pPr eaLnBrk="1" fontAlgn="auto" hangingPunct="1">
              <a:spcAft>
                <a:spcPts val="0"/>
              </a:spcAft>
              <a:buFont typeface="Arial" pitchFamily="34" charset="0"/>
              <a:buChar char="•"/>
              <a:defRPr/>
            </a:pPr>
            <a:r>
              <a:rPr lang="en-US" dirty="0" smtClean="0"/>
              <a:t>Teens who drink are more likely to fall behind in school, increase risk of social problems, depression, suicidal thoughts, and violence</a:t>
            </a:r>
          </a:p>
          <a:p>
            <a:pPr eaLnBrk="1" fontAlgn="auto" hangingPunct="1">
              <a:spcAft>
                <a:spcPts val="0"/>
              </a:spcAft>
              <a:buFont typeface="Arial" pitchFamily="34" charset="0"/>
              <a:buChar char="•"/>
              <a:defRPr/>
            </a:pPr>
            <a:r>
              <a:rPr lang="en-US" dirty="0" smtClean="0"/>
              <a:t>It is illegal for anyone under 21 to use alcohol</a:t>
            </a:r>
          </a:p>
          <a:p>
            <a:pPr eaLnBrk="1" fontAlgn="auto" hangingPunct="1">
              <a:spcAft>
                <a:spcPts val="0"/>
              </a:spcAft>
              <a:buFont typeface="Arial" pitchFamily="34" charset="0"/>
              <a:buChar char="•"/>
              <a:defRPr/>
            </a:pPr>
            <a:r>
              <a:rPr lang="en-US" dirty="0" smtClean="0"/>
              <a:t>If you are caught buying or drinking alcohol, you could be arrested, fined, or sent to a youth detention center</a:t>
            </a:r>
          </a:p>
          <a:p>
            <a:pPr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a:xfrm>
            <a:off x="0" y="0"/>
            <a:ext cx="9144000" cy="1143000"/>
          </a:xfrm>
        </p:spPr>
        <p:txBody>
          <a:bodyPr/>
          <a:lstStyle/>
          <a:p>
            <a:pPr eaLnBrk="1" hangingPunct="1"/>
            <a:r>
              <a:rPr lang="en-US" sz="4000" smtClean="0">
                <a:latin typeface="Gungsuh"/>
                <a:ea typeface="Gungsuh"/>
                <a:cs typeface="Gungsuh"/>
              </a:rPr>
              <a:t>5 Major Symptoms of Alcoholism</a:t>
            </a:r>
          </a:p>
        </p:txBody>
      </p:sp>
      <p:sp>
        <p:nvSpPr>
          <p:cNvPr id="3" name="Content Placeholder 2"/>
          <p:cNvSpPr>
            <a:spLocks noGrp="1"/>
          </p:cNvSpPr>
          <p:nvPr>
            <p:ph idx="1"/>
          </p:nvPr>
        </p:nvSpPr>
        <p:spPr>
          <a:xfrm>
            <a:off x="0" y="1143000"/>
            <a:ext cx="9144000" cy="5715000"/>
          </a:xfrm>
        </p:spPr>
        <p:txBody>
          <a:bodyPr rtlCol="0">
            <a:normAutofit fontScale="92500" lnSpcReduction="20000"/>
          </a:bodyPr>
          <a:lstStyle/>
          <a:p>
            <a:pPr marL="514350" indent="-514350" eaLnBrk="1" fontAlgn="auto" hangingPunct="1">
              <a:spcAft>
                <a:spcPts val="0"/>
              </a:spcAft>
              <a:buFont typeface="Arial" pitchFamily="34" charset="0"/>
              <a:buAutoNum type="arabicPeriod"/>
              <a:defRPr/>
            </a:pPr>
            <a:r>
              <a:rPr lang="en-US" dirty="0" smtClean="0"/>
              <a:t>Denial</a:t>
            </a:r>
          </a:p>
          <a:p>
            <a:pPr marL="400050" lvl="1" indent="0" eaLnBrk="1" fontAlgn="auto" hangingPunct="1">
              <a:spcAft>
                <a:spcPts val="0"/>
              </a:spcAft>
              <a:buFont typeface="Arial" pitchFamily="34" charset="0"/>
              <a:buNone/>
              <a:defRPr/>
            </a:pPr>
            <a:r>
              <a:rPr lang="en-US" dirty="0" smtClean="0"/>
              <a:t>- Has a hard time believing they have a problem. They are usually the last to admit they need help</a:t>
            </a:r>
          </a:p>
          <a:p>
            <a:pPr marL="514350" indent="-514350" eaLnBrk="1" fontAlgn="auto" hangingPunct="1">
              <a:spcAft>
                <a:spcPts val="0"/>
              </a:spcAft>
              <a:buFont typeface="Arial" pitchFamily="34" charset="0"/>
              <a:buAutoNum type="arabicPeriod"/>
              <a:defRPr/>
            </a:pPr>
            <a:r>
              <a:rPr lang="en-US" dirty="0" smtClean="0"/>
              <a:t>Craving</a:t>
            </a:r>
          </a:p>
          <a:p>
            <a:pPr marL="400050" lvl="1" indent="0" eaLnBrk="1" fontAlgn="auto" hangingPunct="1">
              <a:spcAft>
                <a:spcPts val="0"/>
              </a:spcAft>
              <a:buFont typeface="Arial" pitchFamily="34" charset="0"/>
              <a:buNone/>
              <a:defRPr/>
            </a:pPr>
            <a:r>
              <a:rPr lang="en-US" dirty="0" smtClean="0"/>
              <a:t>- Has a strong need, or compulsion, to drink</a:t>
            </a:r>
          </a:p>
          <a:p>
            <a:pPr marL="514350" indent="-514350" eaLnBrk="1" fontAlgn="auto" hangingPunct="1">
              <a:spcAft>
                <a:spcPts val="0"/>
              </a:spcAft>
              <a:buFont typeface="Arial" pitchFamily="34" charset="0"/>
              <a:buAutoNum type="arabicPeriod"/>
              <a:defRPr/>
            </a:pPr>
            <a:r>
              <a:rPr lang="en-US" dirty="0" smtClean="0"/>
              <a:t>Loss of control</a:t>
            </a:r>
          </a:p>
          <a:p>
            <a:pPr marL="400050" lvl="1" indent="0" eaLnBrk="1" fontAlgn="auto" hangingPunct="1">
              <a:spcAft>
                <a:spcPts val="0"/>
              </a:spcAft>
              <a:buFont typeface="Arial" pitchFamily="34" charset="0"/>
              <a:buNone/>
              <a:defRPr/>
            </a:pPr>
            <a:r>
              <a:rPr lang="en-US" dirty="0" smtClean="0"/>
              <a:t>- Unable to limit drinking on any given occasion</a:t>
            </a:r>
          </a:p>
          <a:p>
            <a:pPr marL="514350" indent="-514350" eaLnBrk="1" fontAlgn="auto" hangingPunct="1">
              <a:spcAft>
                <a:spcPts val="0"/>
              </a:spcAft>
              <a:buFont typeface="Arial" pitchFamily="34" charset="0"/>
              <a:buAutoNum type="arabicPeriod"/>
              <a:defRPr/>
            </a:pPr>
            <a:r>
              <a:rPr lang="en-US" dirty="0" smtClean="0"/>
              <a:t>Tolerance</a:t>
            </a:r>
          </a:p>
          <a:p>
            <a:pPr marL="400050" lvl="1" indent="0" eaLnBrk="1" fontAlgn="auto" hangingPunct="1">
              <a:spcAft>
                <a:spcPts val="0"/>
              </a:spcAft>
              <a:buFont typeface="Arial" pitchFamily="34" charset="0"/>
              <a:buNone/>
              <a:defRPr/>
            </a:pPr>
            <a:r>
              <a:rPr lang="en-US" dirty="0" smtClean="0"/>
              <a:t>- A process in which your body needs more and more of a drug to get the same effect</a:t>
            </a:r>
          </a:p>
          <a:p>
            <a:pPr marL="514350" indent="-514350" eaLnBrk="1" fontAlgn="auto" hangingPunct="1">
              <a:spcAft>
                <a:spcPts val="0"/>
              </a:spcAft>
              <a:buFont typeface="Arial" pitchFamily="34" charset="0"/>
              <a:buAutoNum type="arabicPeriod"/>
              <a:defRPr/>
            </a:pPr>
            <a:r>
              <a:rPr lang="en-US" dirty="0" smtClean="0"/>
              <a:t>Physical Dependence</a:t>
            </a:r>
          </a:p>
          <a:p>
            <a:pPr marL="857250" lvl="1" indent="-457200" eaLnBrk="1" fontAlgn="auto" hangingPunct="1">
              <a:spcAft>
                <a:spcPts val="0"/>
              </a:spcAft>
              <a:buFontTx/>
              <a:buChar char="-"/>
              <a:defRPr/>
            </a:pPr>
            <a:r>
              <a:rPr lang="en-US" dirty="0" smtClean="0"/>
              <a:t>Type of addiction in which the body itself feels a direct need for a drug</a:t>
            </a:r>
          </a:p>
          <a:p>
            <a:pPr marL="857250" lvl="1" indent="-457200" eaLnBrk="1" fontAlgn="auto" hangingPunct="1">
              <a:spcAft>
                <a:spcPts val="0"/>
              </a:spcAft>
              <a:buFontTx/>
              <a:buChar char="-"/>
              <a:defRPr/>
            </a:pPr>
            <a:r>
              <a:rPr lang="en-US" dirty="0" smtClean="0"/>
              <a:t>Symptoms- sweating, shakiness, intoxication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additive="base">
                                        <p:cTn id="4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 calcmode="lin" valueType="num">
                                      <p:cBhvr additive="base">
                                        <p:cTn id="5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rtlCol="0">
            <a:normAutofit fontScale="90000"/>
          </a:bodyPr>
          <a:lstStyle/>
          <a:p>
            <a:pPr eaLnBrk="1" fontAlgn="auto" hangingPunct="1">
              <a:spcAft>
                <a:spcPts val="0"/>
              </a:spcAft>
              <a:defRPr/>
            </a:pPr>
            <a:r>
              <a:rPr lang="en-US" dirty="0" smtClean="0">
                <a:latin typeface="Gungsuh" pitchFamily="18" charset="-127"/>
                <a:ea typeface="Gungsuh" pitchFamily="18" charset="-127"/>
              </a:rPr>
              <a:t>Common Signs of Alcoholism</a:t>
            </a:r>
            <a:endParaRPr lang="en-US" dirty="0">
              <a:latin typeface="Gungsuh" pitchFamily="18" charset="-127"/>
              <a:ea typeface="Gungsuh" pitchFamily="18" charset="-127"/>
            </a:endParaRPr>
          </a:p>
        </p:txBody>
      </p:sp>
      <p:sp>
        <p:nvSpPr>
          <p:cNvPr id="3" name="Content Placeholder 2"/>
          <p:cNvSpPr>
            <a:spLocks noGrp="1"/>
          </p:cNvSpPr>
          <p:nvPr>
            <p:ph idx="1"/>
          </p:nvPr>
        </p:nvSpPr>
        <p:spPr>
          <a:xfrm>
            <a:off x="0" y="990600"/>
            <a:ext cx="9144000" cy="5867400"/>
          </a:xfrm>
        </p:spPr>
        <p:txBody>
          <a:bodyPr numCol="2" rtlCol="0">
            <a:normAutofit fontScale="92500" lnSpcReduction="10000"/>
          </a:bodyPr>
          <a:lstStyle/>
          <a:p>
            <a:pPr eaLnBrk="1" fontAlgn="auto" hangingPunct="1">
              <a:spcAft>
                <a:spcPts val="0"/>
              </a:spcAft>
              <a:buFont typeface="Arial" pitchFamily="34" charset="0"/>
              <a:buChar char="•"/>
              <a:defRPr/>
            </a:pPr>
            <a:r>
              <a:rPr lang="en-US" dirty="0" smtClean="0"/>
              <a:t>Drinking alone</a:t>
            </a:r>
          </a:p>
          <a:p>
            <a:pPr eaLnBrk="1" fontAlgn="auto" hangingPunct="1">
              <a:spcAft>
                <a:spcPts val="0"/>
              </a:spcAft>
              <a:buFont typeface="Arial" pitchFamily="34" charset="0"/>
              <a:buChar char="•"/>
              <a:defRPr/>
            </a:pPr>
            <a:r>
              <a:rPr lang="en-US" dirty="0" smtClean="0"/>
              <a:t>Making excuses to drink</a:t>
            </a:r>
          </a:p>
          <a:p>
            <a:pPr eaLnBrk="1" fontAlgn="auto" hangingPunct="1">
              <a:spcAft>
                <a:spcPts val="0"/>
              </a:spcAft>
              <a:buFont typeface="Arial" pitchFamily="34" charset="0"/>
              <a:buChar char="•"/>
              <a:defRPr/>
            </a:pPr>
            <a:r>
              <a:rPr lang="en-US" dirty="0" smtClean="0"/>
              <a:t>Need for daily or frequent use of alcohol in order to function</a:t>
            </a:r>
          </a:p>
          <a:p>
            <a:pPr eaLnBrk="1" fontAlgn="auto" hangingPunct="1">
              <a:spcAft>
                <a:spcPts val="0"/>
              </a:spcAft>
              <a:buFont typeface="Arial" pitchFamily="34" charset="0"/>
              <a:buChar char="•"/>
              <a:defRPr/>
            </a:pPr>
            <a:r>
              <a:rPr lang="en-US" dirty="0" smtClean="0"/>
              <a:t>Lack of control over drinking, with inability to stop or reduce the amount of alcohol being consumed</a:t>
            </a:r>
          </a:p>
          <a:p>
            <a:pPr eaLnBrk="1" fontAlgn="auto" hangingPunct="1">
              <a:spcAft>
                <a:spcPts val="0"/>
              </a:spcAft>
              <a:buFont typeface="Arial" pitchFamily="34" charset="0"/>
              <a:buChar char="•"/>
              <a:defRPr/>
            </a:pPr>
            <a:r>
              <a:rPr lang="en-US" dirty="0" smtClean="0"/>
              <a:t>Episodes of violence associated with drinking</a:t>
            </a:r>
          </a:p>
          <a:p>
            <a:pPr eaLnBrk="1" fontAlgn="auto" hangingPunct="1">
              <a:spcAft>
                <a:spcPts val="0"/>
              </a:spcAft>
              <a:buFont typeface="Arial" pitchFamily="34" charset="0"/>
              <a:buChar char="•"/>
              <a:defRPr/>
            </a:pPr>
            <a:r>
              <a:rPr lang="en-US" dirty="0" smtClean="0"/>
              <a:t>Secretive behavior to hide alcohol-related behavior</a:t>
            </a:r>
          </a:p>
          <a:p>
            <a:pPr eaLnBrk="1" fontAlgn="auto" hangingPunct="1">
              <a:spcAft>
                <a:spcPts val="0"/>
              </a:spcAft>
              <a:buFont typeface="Arial" pitchFamily="34" charset="0"/>
              <a:buChar char="•"/>
              <a:defRPr/>
            </a:pPr>
            <a:r>
              <a:rPr lang="en-US" dirty="0" smtClean="0"/>
              <a:t>Hostility when confronted about drinking</a:t>
            </a:r>
          </a:p>
          <a:p>
            <a:pPr eaLnBrk="1" fontAlgn="auto" hangingPunct="1">
              <a:spcAft>
                <a:spcPts val="0"/>
              </a:spcAft>
              <a:buFont typeface="Arial" pitchFamily="34" charset="0"/>
              <a:buChar char="•"/>
              <a:defRPr/>
            </a:pPr>
            <a:r>
              <a:rPr lang="en-US" dirty="0" smtClean="0"/>
              <a:t>Neglecting to eat regularly</a:t>
            </a:r>
          </a:p>
          <a:p>
            <a:pPr eaLnBrk="1" fontAlgn="auto" hangingPunct="1">
              <a:spcAft>
                <a:spcPts val="0"/>
              </a:spcAft>
              <a:buFont typeface="Arial" pitchFamily="34" charset="0"/>
              <a:buChar char="•"/>
              <a:defRPr/>
            </a:pPr>
            <a:r>
              <a:rPr lang="en-US" dirty="0" smtClean="0"/>
              <a:t>Neglecting to take care of physical appearance</a:t>
            </a:r>
          </a:p>
          <a:p>
            <a:pPr eaLnBrk="1" fontAlgn="auto" hangingPunct="1">
              <a:spcAft>
                <a:spcPts val="0"/>
              </a:spcAft>
              <a:buFont typeface="Arial" pitchFamily="34" charset="0"/>
              <a:buChar char="•"/>
              <a:defRPr/>
            </a:pPr>
            <a:r>
              <a:rPr lang="en-US" dirty="0" smtClean="0"/>
              <a:t>Nausea and vomiting</a:t>
            </a:r>
          </a:p>
          <a:p>
            <a:pPr eaLnBrk="1" fontAlgn="auto" hangingPunct="1">
              <a:spcAft>
                <a:spcPts val="0"/>
              </a:spcAft>
              <a:buFont typeface="Arial" pitchFamily="34" charset="0"/>
              <a:buChar char="•"/>
              <a:defRPr/>
            </a:pPr>
            <a:r>
              <a:rPr lang="en-US" dirty="0" smtClean="0"/>
              <a:t>Shaking in the morning</a:t>
            </a:r>
          </a:p>
          <a:p>
            <a:pPr eaLnBrk="1" fontAlgn="auto" hangingPunct="1">
              <a:spcAft>
                <a:spcPts val="0"/>
              </a:spcAft>
              <a:buFont typeface="Arial" pitchFamily="34" charset="0"/>
              <a:buChar char="•"/>
              <a:defRPr/>
            </a:pPr>
            <a:r>
              <a:rPr lang="en-US" dirty="0" smtClean="0"/>
              <a:t>Abdominal pain</a:t>
            </a:r>
          </a:p>
          <a:p>
            <a:pPr eaLnBrk="1" fontAlgn="auto" hangingPunct="1">
              <a:spcAft>
                <a:spcPts val="0"/>
              </a:spcAft>
              <a:buFont typeface="Arial" pitchFamily="34" charset="0"/>
              <a:buChar char="•"/>
              <a:defRPr/>
            </a:pPr>
            <a:r>
              <a:rPr lang="en-US" dirty="0" smtClean="0"/>
              <a:t>Numbness and tingling</a:t>
            </a:r>
          </a:p>
          <a:p>
            <a:pPr eaLnBrk="1" fontAlgn="auto" hangingPunct="1">
              <a:spcAft>
                <a:spcPts val="0"/>
              </a:spcAft>
              <a:buFont typeface="Arial" pitchFamily="34" charset="0"/>
              <a:buChar char="•"/>
              <a:defRPr/>
            </a:pPr>
            <a:r>
              <a:rPr lang="en-US" dirty="0" smtClean="0"/>
              <a:t>confusion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down)">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wipe(down)">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wipe(down)">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wipe(down)">
                                      <p:cBhvr>
                                        <p:cTn id="72"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p:txBody>
          <a:bodyPr/>
          <a:lstStyle/>
          <a:p>
            <a:pPr eaLnBrk="1" hangingPunct="1"/>
            <a:r>
              <a:rPr lang="en-US" smtClean="0"/>
              <a:t>Question</a:t>
            </a:r>
          </a:p>
        </p:txBody>
      </p:sp>
      <p:sp>
        <p:nvSpPr>
          <p:cNvPr id="55298" name="Content Placeholder 2"/>
          <p:cNvSpPr>
            <a:spLocks noGrp="1"/>
          </p:cNvSpPr>
          <p:nvPr>
            <p:ph idx="1"/>
          </p:nvPr>
        </p:nvSpPr>
        <p:spPr/>
        <p:txBody>
          <a:bodyPr/>
          <a:lstStyle/>
          <a:p>
            <a:pPr marL="0" indent="0" algn="ctr" eaLnBrk="1" hangingPunct="1">
              <a:buFont typeface="Arial" charset="0"/>
              <a:buNone/>
            </a:pPr>
            <a:endParaRPr lang="en-US" smtClean="0"/>
          </a:p>
          <a:p>
            <a:pPr marL="0" indent="0" algn="ctr" eaLnBrk="1" hangingPunct="1">
              <a:buFont typeface="Arial" charset="0"/>
              <a:buNone/>
            </a:pPr>
            <a:endParaRPr lang="en-US" smtClean="0"/>
          </a:p>
          <a:p>
            <a:pPr marL="0" indent="0" algn="ctr" eaLnBrk="1" hangingPunct="1">
              <a:buFont typeface="Arial" charset="0"/>
              <a:buNone/>
            </a:pPr>
            <a:r>
              <a:rPr lang="en-US" smtClean="0"/>
              <a:t>What should you do if you think that someone you are close to has an alcohol-related problem?</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a:xfrm>
            <a:off x="457200" y="0"/>
            <a:ext cx="8229600" cy="1143000"/>
          </a:xfrm>
        </p:spPr>
        <p:txBody>
          <a:bodyPr/>
          <a:lstStyle/>
          <a:p>
            <a:pPr eaLnBrk="1" hangingPunct="1"/>
            <a:r>
              <a:rPr lang="en-US" smtClean="0">
                <a:latin typeface="Gungsuh"/>
                <a:ea typeface="Gungsuh"/>
                <a:cs typeface="Gungsuh"/>
              </a:rPr>
              <a:t>Costs to the Family</a:t>
            </a:r>
          </a:p>
        </p:txBody>
      </p:sp>
      <p:sp>
        <p:nvSpPr>
          <p:cNvPr id="3" name="Content Placeholder 2"/>
          <p:cNvSpPr>
            <a:spLocks noGrp="1"/>
          </p:cNvSpPr>
          <p:nvPr>
            <p:ph idx="1"/>
          </p:nvPr>
        </p:nvSpPr>
        <p:spPr>
          <a:xfrm>
            <a:off x="0" y="1219200"/>
            <a:ext cx="9144000" cy="5638800"/>
          </a:xfrm>
        </p:spPr>
        <p:txBody>
          <a:bodyPr rtlCol="0">
            <a:normAutofit fontScale="92500" lnSpcReduction="10000"/>
          </a:bodyPr>
          <a:lstStyle/>
          <a:p>
            <a:pPr eaLnBrk="1" fontAlgn="auto" hangingPunct="1">
              <a:spcAft>
                <a:spcPts val="0"/>
              </a:spcAft>
              <a:buFont typeface="Arial" pitchFamily="34" charset="0"/>
              <a:buChar char="•"/>
              <a:defRPr/>
            </a:pPr>
            <a:r>
              <a:rPr lang="en-US" dirty="0" smtClean="0"/>
              <a:t>Denial is the biggest symptom of this disease and is a problem for family and friends</a:t>
            </a:r>
          </a:p>
          <a:p>
            <a:pPr eaLnBrk="1" fontAlgn="auto" hangingPunct="1">
              <a:spcAft>
                <a:spcPts val="0"/>
              </a:spcAft>
              <a:buFont typeface="Arial" pitchFamily="34" charset="0"/>
              <a:buChar char="•"/>
              <a:defRPr/>
            </a:pPr>
            <a:r>
              <a:rPr lang="en-US" dirty="0" smtClean="0"/>
              <a:t>They don’t believe the drinker has a problem</a:t>
            </a:r>
          </a:p>
          <a:p>
            <a:pPr eaLnBrk="1" fontAlgn="auto" hangingPunct="1">
              <a:spcAft>
                <a:spcPts val="0"/>
              </a:spcAft>
              <a:buFont typeface="Arial" pitchFamily="34" charset="0"/>
              <a:buChar char="•"/>
              <a:defRPr/>
            </a:pPr>
            <a:r>
              <a:rPr lang="en-US" dirty="0" smtClean="0"/>
              <a:t>Just assume the drinker needs to stop drinking or cut down consumption</a:t>
            </a:r>
          </a:p>
          <a:p>
            <a:pPr eaLnBrk="1" fontAlgn="auto" hangingPunct="1">
              <a:spcAft>
                <a:spcPts val="0"/>
              </a:spcAft>
              <a:buFont typeface="Arial" pitchFamily="34" charset="0"/>
              <a:buChar char="•"/>
              <a:defRPr/>
            </a:pPr>
            <a:r>
              <a:rPr lang="en-US" dirty="0" smtClean="0"/>
              <a:t>Sometimes neglect their own needs to help alcoholic</a:t>
            </a:r>
          </a:p>
          <a:p>
            <a:pPr eaLnBrk="1" fontAlgn="auto" hangingPunct="1">
              <a:spcAft>
                <a:spcPts val="0"/>
              </a:spcAft>
              <a:buFont typeface="Arial" pitchFamily="34" charset="0"/>
              <a:buChar char="•"/>
              <a:defRPr/>
            </a:pPr>
            <a:r>
              <a:rPr lang="en-US" dirty="0" smtClean="0"/>
              <a:t>Enablers- are persons who create an atmosphere in which the alcoholic can comfortably continue his or her unacceptable behavior</a:t>
            </a:r>
          </a:p>
          <a:p>
            <a:pPr lvl="1" eaLnBrk="1" fontAlgn="auto" hangingPunct="1">
              <a:spcAft>
                <a:spcPts val="0"/>
              </a:spcAft>
              <a:buFont typeface="Arial" pitchFamily="34" charset="0"/>
              <a:buChar char="–"/>
              <a:defRPr/>
            </a:pPr>
            <a:r>
              <a:rPr lang="en-US" dirty="0" smtClean="0"/>
              <a:t>Make excuses for or lying on behalf of alcoholic</a:t>
            </a:r>
          </a:p>
          <a:p>
            <a:pPr lvl="1" eaLnBrk="1" fontAlgn="auto" hangingPunct="1">
              <a:spcAft>
                <a:spcPts val="0"/>
              </a:spcAft>
              <a:buFont typeface="Arial" pitchFamily="34" charset="0"/>
              <a:buChar char="–"/>
              <a:defRPr/>
            </a:pPr>
            <a:r>
              <a:rPr lang="en-US" dirty="0" smtClean="0"/>
              <a:t>Believe that these actions can help, but they don’t</a:t>
            </a:r>
          </a:p>
          <a:p>
            <a:pPr lvl="1" eaLnBrk="1" fontAlgn="auto" hangingPunct="1">
              <a:spcAft>
                <a:spcPts val="0"/>
              </a:spcAft>
              <a:buFont typeface="Arial" pitchFamily="34" charset="0"/>
              <a:buChar char="–"/>
              <a:defRPr/>
            </a:pPr>
            <a:r>
              <a:rPr lang="en-US" dirty="0" smtClean="0"/>
              <a:t>This prevents alcoholic from getting treatment for disease</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pPr eaLnBrk="1" hangingPunct="1"/>
            <a:r>
              <a:rPr lang="en-US" smtClean="0"/>
              <a:t>Question</a:t>
            </a:r>
          </a:p>
        </p:txBody>
      </p:sp>
      <p:sp>
        <p:nvSpPr>
          <p:cNvPr id="57346" name="Content Placeholder 2"/>
          <p:cNvSpPr>
            <a:spLocks noGrp="1"/>
          </p:cNvSpPr>
          <p:nvPr>
            <p:ph idx="1"/>
          </p:nvPr>
        </p:nvSpPr>
        <p:spPr/>
        <p:txBody>
          <a:bodyPr/>
          <a:lstStyle/>
          <a:p>
            <a:pPr marL="0" indent="0" algn="ctr" eaLnBrk="1" hangingPunct="1">
              <a:buFont typeface="Arial" charset="0"/>
              <a:buNone/>
            </a:pPr>
            <a:endParaRPr lang="en-US" smtClean="0"/>
          </a:p>
          <a:p>
            <a:pPr marL="0" indent="0" algn="ctr" eaLnBrk="1" hangingPunct="1">
              <a:buFont typeface="Arial" charset="0"/>
              <a:buNone/>
            </a:pPr>
            <a:endParaRPr lang="en-US" smtClean="0"/>
          </a:p>
          <a:p>
            <a:pPr marL="0" indent="0" algn="ctr" eaLnBrk="1" hangingPunct="1">
              <a:buFont typeface="Arial" charset="0"/>
              <a:buNone/>
            </a:pPr>
            <a:r>
              <a:rPr lang="en-US" smtClean="0"/>
              <a:t>Speaking honestly to a family member about an alcoholic problem is better than trying to hide the problem. How can enabling be harmful for both an alcoholic and family members?</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pPr eaLnBrk="1" hangingPunct="1"/>
            <a:r>
              <a:rPr lang="en-US" smtClean="0">
                <a:latin typeface="Gungsuh"/>
                <a:ea typeface="Gungsuh"/>
                <a:cs typeface="Gungsuh"/>
              </a:rPr>
              <a:t>Costs to Society</a:t>
            </a:r>
          </a:p>
        </p:txBody>
      </p:sp>
      <p:sp>
        <p:nvSpPr>
          <p:cNvPr id="58370" name="Content Placeholder 2"/>
          <p:cNvSpPr>
            <a:spLocks noGrp="1"/>
          </p:cNvSpPr>
          <p:nvPr>
            <p:ph idx="1"/>
          </p:nvPr>
        </p:nvSpPr>
        <p:spPr/>
        <p:txBody>
          <a:bodyPr/>
          <a:lstStyle/>
          <a:p>
            <a:pPr eaLnBrk="1" hangingPunct="1"/>
            <a:r>
              <a:rPr lang="en-US" smtClean="0"/>
              <a:t>Underage drinking costs society more than 50 billion dollars a year</a:t>
            </a:r>
          </a:p>
          <a:p>
            <a:pPr eaLnBrk="1" hangingPunct="1"/>
            <a:r>
              <a:rPr lang="en-US" smtClean="0"/>
              <a:t>Total cost of alcohol-related problems is approx. 175.9 billion dollars a year</a:t>
            </a:r>
          </a:p>
          <a:p>
            <a:pPr eaLnBrk="1" hangingPunct="1"/>
            <a:r>
              <a:rPr lang="en-US" smtClean="0"/>
              <a:t>Cost businesses billions of dollars a year in lost productivity- how much work a person does while on the job</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pPr eaLnBrk="1" hangingPunct="1"/>
            <a:r>
              <a:rPr lang="en-US" smtClean="0">
                <a:latin typeface="Gungsuh"/>
                <a:ea typeface="Gungsuh"/>
                <a:cs typeface="Gungsuh"/>
              </a:rPr>
              <a:t>Alcohol Abuse</a:t>
            </a:r>
          </a:p>
        </p:txBody>
      </p:sp>
      <p:sp>
        <p:nvSpPr>
          <p:cNvPr id="3" name="Content Placeholder 2"/>
          <p:cNvSpPr>
            <a:spLocks noGrp="1"/>
          </p:cNvSpPr>
          <p:nvPr>
            <p:ph idx="1"/>
          </p:nvPr>
        </p:nvSpPr>
        <p:spPr>
          <a:xfrm>
            <a:off x="0" y="1295400"/>
            <a:ext cx="9144000" cy="5562600"/>
          </a:xfrm>
        </p:spPr>
        <p:txBody>
          <a:bodyPr rtlCol="0">
            <a:normAutofit fontScale="92500" lnSpcReduction="10000"/>
          </a:bodyPr>
          <a:lstStyle/>
          <a:p>
            <a:pPr eaLnBrk="1" fontAlgn="auto" hangingPunct="1">
              <a:spcAft>
                <a:spcPts val="0"/>
              </a:spcAft>
              <a:buFont typeface="Arial" pitchFamily="34" charset="0"/>
              <a:buChar char="•"/>
              <a:defRPr/>
            </a:pPr>
            <a:r>
              <a:rPr lang="en-US" dirty="0" smtClean="0"/>
              <a:t>Alcohol abuse- is a pattern of drinking that results in one or more well-defined behaviors within a 12-month period.</a:t>
            </a:r>
          </a:p>
          <a:p>
            <a:pPr eaLnBrk="1" fontAlgn="auto" hangingPunct="1">
              <a:spcAft>
                <a:spcPts val="0"/>
              </a:spcAft>
              <a:buFont typeface="Arial" pitchFamily="34" charset="0"/>
              <a:buChar char="•"/>
              <a:defRPr/>
            </a:pPr>
            <a:r>
              <a:rPr lang="en-US" dirty="0" smtClean="0"/>
              <a:t>4 symptoms</a:t>
            </a:r>
          </a:p>
          <a:p>
            <a:pPr lvl="1" eaLnBrk="1" fontAlgn="auto" hangingPunct="1">
              <a:spcAft>
                <a:spcPts val="0"/>
              </a:spcAft>
              <a:buFont typeface="Arial" pitchFamily="34" charset="0"/>
              <a:buChar char="–"/>
              <a:defRPr/>
            </a:pPr>
            <a:r>
              <a:rPr lang="en-US" dirty="0" smtClean="0"/>
              <a:t>Failure to fulfill major work, school, or home responsibilities</a:t>
            </a:r>
          </a:p>
          <a:p>
            <a:pPr lvl="1" eaLnBrk="1" fontAlgn="auto" hangingPunct="1">
              <a:spcAft>
                <a:spcPts val="0"/>
              </a:spcAft>
              <a:buFont typeface="Arial" pitchFamily="34" charset="0"/>
              <a:buChar char="–"/>
              <a:defRPr/>
            </a:pPr>
            <a:r>
              <a:rPr lang="en-US" dirty="0" smtClean="0"/>
              <a:t>Drinking in situations that are physically dangers. EX- drinking while intoxicated, riding in a car driven by someone who is drinking alcohol</a:t>
            </a:r>
          </a:p>
          <a:p>
            <a:pPr lvl="1" eaLnBrk="1" fontAlgn="auto" hangingPunct="1">
              <a:spcAft>
                <a:spcPts val="0"/>
              </a:spcAft>
              <a:buFont typeface="Arial" pitchFamily="34" charset="0"/>
              <a:buChar char="–"/>
              <a:defRPr/>
            </a:pPr>
            <a:r>
              <a:rPr lang="en-US" dirty="0" smtClean="0"/>
              <a:t>Having ongoing alcohol-related legal problems. These may include arrests for DWI or physically hurting someone while drunk</a:t>
            </a:r>
          </a:p>
          <a:p>
            <a:pPr lvl="1" eaLnBrk="1" fontAlgn="auto" hangingPunct="1">
              <a:spcAft>
                <a:spcPts val="0"/>
              </a:spcAft>
              <a:buFont typeface="Arial" pitchFamily="34" charset="0"/>
              <a:buChar char="–"/>
              <a:defRPr/>
            </a:pPr>
            <a:r>
              <a:rPr lang="en-US" dirty="0" smtClean="0"/>
              <a:t>Continuing to drink even when relationships have been negatively affected by the person’s use of alcohol.</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lstStyle/>
          <a:p>
            <a:pPr eaLnBrk="1" hangingPunct="1"/>
            <a:r>
              <a:rPr lang="en-US" smtClean="0"/>
              <a:t>Question</a:t>
            </a:r>
          </a:p>
        </p:txBody>
      </p:sp>
      <p:sp>
        <p:nvSpPr>
          <p:cNvPr id="60418" name="Content Placeholder 2"/>
          <p:cNvSpPr>
            <a:spLocks noGrp="1"/>
          </p:cNvSpPr>
          <p:nvPr>
            <p:ph idx="1"/>
          </p:nvPr>
        </p:nvSpPr>
        <p:spPr/>
        <p:txBody>
          <a:bodyPr/>
          <a:lstStyle/>
          <a:p>
            <a:pPr marL="0" indent="0" algn="ctr" eaLnBrk="1" hangingPunct="1">
              <a:buFont typeface="Arial" charset="0"/>
              <a:buNone/>
            </a:pPr>
            <a:r>
              <a:rPr lang="en-US" smtClean="0"/>
              <a:t>You are at a friend’s house. You overhear your friend’s father say, “I do not have a drinking problem.” Your friend looks uncomfortable, then says, “He really doesn’t have a problem, you know.” What kind of behavior is your friend demonstrating?</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a:xfrm>
            <a:off x="457200" y="274638"/>
            <a:ext cx="8229600" cy="6202362"/>
          </a:xfrm>
        </p:spPr>
        <p:txBody>
          <a:bodyPr/>
          <a:lstStyle/>
          <a:p>
            <a:pPr eaLnBrk="1" hangingPunct="1"/>
            <a:r>
              <a:rPr lang="en-US" smtClean="0">
                <a:latin typeface="Gungsuh"/>
                <a:ea typeface="Gungsuh"/>
                <a:cs typeface="Gungsuh"/>
              </a:rPr>
              <a:t>Getting Help for Alcohol Abuse</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latin typeface="Gungsuh" pitchFamily="18" charset="-127"/>
                <a:ea typeface="Gungsuh" pitchFamily="18" charset="-127"/>
              </a:rPr>
              <a:t>Help for People with Alcohol Problems</a:t>
            </a:r>
            <a:endParaRPr lang="en-US" dirty="0">
              <a:latin typeface="Gungsuh" pitchFamily="18" charset="-127"/>
              <a:ea typeface="Gungsuh" pitchFamily="18" charset="-127"/>
            </a:endParaRPr>
          </a:p>
        </p:txBody>
      </p:sp>
      <p:sp>
        <p:nvSpPr>
          <p:cNvPr id="62466" name="Content Placeholder 2"/>
          <p:cNvSpPr>
            <a:spLocks noGrp="1"/>
          </p:cNvSpPr>
          <p:nvPr>
            <p:ph idx="1"/>
          </p:nvPr>
        </p:nvSpPr>
        <p:spPr/>
        <p:txBody>
          <a:bodyPr/>
          <a:lstStyle/>
          <a:p>
            <a:pPr eaLnBrk="1" hangingPunct="1"/>
            <a:r>
              <a:rPr lang="en-US" smtClean="0"/>
              <a:t>Intervention- is a gathering in which family and friends get the problem drinker to agree to seek help</a:t>
            </a:r>
          </a:p>
          <a:p>
            <a:pPr eaLnBrk="1" hangingPunct="1"/>
            <a:r>
              <a:rPr lang="en-US" smtClean="0"/>
              <a:t>The drinker is confronted with facts of his or her problem and strongly urged to stop drinking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US" smtClean="0">
                <a:latin typeface="Gungsuh"/>
                <a:ea typeface="Gungsuh"/>
                <a:cs typeface="Gungsuh"/>
              </a:rPr>
              <a:t>Alcohol Facts</a:t>
            </a:r>
          </a:p>
        </p:txBody>
      </p:sp>
      <p:sp>
        <p:nvSpPr>
          <p:cNvPr id="17410" name="Content Placeholder 2"/>
          <p:cNvSpPr>
            <a:spLocks noGrp="1"/>
          </p:cNvSpPr>
          <p:nvPr>
            <p:ph idx="1"/>
          </p:nvPr>
        </p:nvSpPr>
        <p:spPr/>
        <p:txBody>
          <a:bodyPr/>
          <a:lstStyle/>
          <a:p>
            <a:pPr eaLnBrk="1" hangingPunct="1"/>
            <a:r>
              <a:rPr lang="en-US" smtClean="0"/>
              <a:t>Alcohol is the cause of hundreds of traffic accidents every year</a:t>
            </a:r>
          </a:p>
          <a:p>
            <a:pPr eaLnBrk="1" hangingPunct="1"/>
            <a:endParaRPr lang="en-US" smtClean="0"/>
          </a:p>
          <a:p>
            <a:pPr eaLnBrk="1" hangingPunct="1"/>
            <a:r>
              <a:rPr lang="en-US" smtClean="0"/>
              <a:t>1/3 of all teen traffic deaths are related to alcohol.</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latin typeface="Gungsuh" pitchFamily="18" charset="-127"/>
                <a:ea typeface="Gungsuh" pitchFamily="18" charset="-127"/>
              </a:rPr>
              <a:t>Starting Down the Road to Recovery</a:t>
            </a:r>
            <a:endParaRPr lang="en-US" dirty="0">
              <a:latin typeface="Gungsuh" pitchFamily="18" charset="-127"/>
              <a:ea typeface="Gungsuh" pitchFamily="18" charset="-127"/>
            </a:endParaRPr>
          </a:p>
        </p:txBody>
      </p:sp>
      <p:sp>
        <p:nvSpPr>
          <p:cNvPr id="3" name="Content Placeholder 2"/>
          <p:cNvSpPr>
            <a:spLocks noGrp="1"/>
          </p:cNvSpPr>
          <p:nvPr>
            <p:ph idx="1"/>
          </p:nvPr>
        </p:nvSpPr>
        <p:spPr>
          <a:xfrm>
            <a:off x="0" y="1600200"/>
            <a:ext cx="9144000" cy="5257800"/>
          </a:xfrm>
        </p:spPr>
        <p:txBody>
          <a:bodyPr rtlCol="0">
            <a:normAutofit fontScale="92500" lnSpcReduction="20000"/>
          </a:bodyPr>
          <a:lstStyle/>
          <a:p>
            <a:pPr eaLnBrk="1" fontAlgn="auto" hangingPunct="1">
              <a:spcAft>
                <a:spcPts val="0"/>
              </a:spcAft>
              <a:buFont typeface="Arial" pitchFamily="34" charset="0"/>
              <a:buChar char="•"/>
              <a:defRPr/>
            </a:pPr>
            <a:r>
              <a:rPr lang="en-US" dirty="0" smtClean="0"/>
              <a:t>Begins with the alcoholics understanding that he or she has an addiction and must never drink, again.</a:t>
            </a:r>
          </a:p>
          <a:p>
            <a:pPr eaLnBrk="1" fontAlgn="auto" hangingPunct="1">
              <a:spcAft>
                <a:spcPts val="0"/>
              </a:spcAft>
              <a:buFont typeface="Arial" pitchFamily="34" charset="0"/>
              <a:buChar char="•"/>
              <a:defRPr/>
            </a:pPr>
            <a:r>
              <a:rPr lang="en-US" dirty="0" smtClean="0"/>
              <a:t>Relapse- a return to the use of a drug after attempting to stop</a:t>
            </a:r>
          </a:p>
          <a:p>
            <a:pPr eaLnBrk="1" fontAlgn="auto" hangingPunct="1">
              <a:spcAft>
                <a:spcPts val="0"/>
              </a:spcAft>
              <a:buFont typeface="Arial" pitchFamily="34" charset="0"/>
              <a:buChar char="•"/>
              <a:defRPr/>
            </a:pPr>
            <a:r>
              <a:rPr lang="en-US" dirty="0" smtClean="0"/>
              <a:t>Recovery starts only after the alcoholic makes the commitment never to drink again</a:t>
            </a:r>
          </a:p>
          <a:p>
            <a:pPr eaLnBrk="1" fontAlgn="auto" hangingPunct="1">
              <a:spcAft>
                <a:spcPts val="0"/>
              </a:spcAft>
              <a:buFont typeface="Arial" pitchFamily="34" charset="0"/>
              <a:buChar char="•"/>
              <a:defRPr/>
            </a:pPr>
            <a:r>
              <a:rPr lang="en-US" dirty="0" smtClean="0"/>
              <a:t>Recovery- is the process of learning to live an alcohol free life and is usually long and difficult</a:t>
            </a:r>
          </a:p>
          <a:p>
            <a:pPr eaLnBrk="1" fontAlgn="auto" hangingPunct="1">
              <a:spcAft>
                <a:spcPts val="0"/>
              </a:spcAft>
              <a:buFont typeface="Arial" pitchFamily="34" charset="0"/>
              <a:buChar char="•"/>
              <a:defRPr/>
            </a:pPr>
            <a:r>
              <a:rPr lang="en-US" dirty="0" smtClean="0"/>
              <a:t>Withdrawal- is the physical and psychological reactions that occur when someone stops using an addictive substance</a:t>
            </a:r>
          </a:p>
          <a:p>
            <a:pPr lvl="1" eaLnBrk="1" fontAlgn="auto" hangingPunct="1">
              <a:spcAft>
                <a:spcPts val="0"/>
              </a:spcAft>
              <a:buFont typeface="Arial" pitchFamily="34" charset="0"/>
              <a:buChar char="–"/>
              <a:defRPr/>
            </a:pPr>
            <a:r>
              <a:rPr lang="en-US" dirty="0" smtClean="0"/>
              <a:t>Can be mild to very severe and include headaches, tiredness, strong mood swings, and nausea</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lstStyle/>
          <a:p>
            <a:pPr eaLnBrk="1" hangingPunct="1"/>
            <a:r>
              <a:rPr lang="en-US" smtClean="0"/>
              <a:t>Question</a:t>
            </a:r>
          </a:p>
        </p:txBody>
      </p:sp>
      <p:sp>
        <p:nvSpPr>
          <p:cNvPr id="64514" name="Content Placeholder 2"/>
          <p:cNvSpPr>
            <a:spLocks noGrp="1"/>
          </p:cNvSpPr>
          <p:nvPr>
            <p:ph idx="1"/>
          </p:nvPr>
        </p:nvSpPr>
        <p:spPr/>
        <p:txBody>
          <a:bodyPr/>
          <a:lstStyle/>
          <a:p>
            <a:pPr marL="0" indent="0" algn="ctr" eaLnBrk="1" hangingPunct="1">
              <a:buFont typeface="Arial" charset="0"/>
              <a:buNone/>
            </a:pPr>
            <a:endParaRPr lang="en-US" smtClean="0"/>
          </a:p>
          <a:p>
            <a:pPr marL="0" indent="0" algn="ctr" eaLnBrk="1" hangingPunct="1">
              <a:buFont typeface="Arial" charset="0"/>
              <a:buNone/>
            </a:pPr>
            <a:endParaRPr lang="en-US" smtClean="0"/>
          </a:p>
          <a:p>
            <a:pPr marL="0" indent="0" algn="ctr" eaLnBrk="1" hangingPunct="1">
              <a:buFont typeface="Arial" charset="0"/>
              <a:buNone/>
            </a:pPr>
            <a:r>
              <a:rPr lang="en-US" smtClean="0"/>
              <a:t>Support groups are available to teens with an alcoholic in their family. What are the benefits of joining such group?</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pPr eaLnBrk="1" hangingPunct="1"/>
            <a:r>
              <a:rPr lang="en-US" smtClean="0">
                <a:latin typeface="Gungsuh"/>
                <a:ea typeface="Gungsuh"/>
                <a:cs typeface="Gungsuh"/>
              </a:rPr>
              <a:t>Steps Along the Road</a:t>
            </a:r>
          </a:p>
        </p:txBody>
      </p:sp>
      <p:sp>
        <p:nvSpPr>
          <p:cNvPr id="3" name="Content Placeholder 2"/>
          <p:cNvSpPr>
            <a:spLocks noGrp="1"/>
          </p:cNvSpPr>
          <p:nvPr>
            <p:ph idx="1"/>
          </p:nvPr>
        </p:nvSpPr>
        <p:spPr/>
        <p:txBody>
          <a:bodyPr rtlCol="0">
            <a:normAutofit fontScale="77500" lnSpcReduction="20000"/>
          </a:bodyPr>
          <a:lstStyle/>
          <a:p>
            <a:pPr eaLnBrk="1" fontAlgn="auto" hangingPunct="1">
              <a:spcAft>
                <a:spcPts val="0"/>
              </a:spcAft>
              <a:buFont typeface="Arial" pitchFamily="34" charset="0"/>
              <a:buChar char="•"/>
              <a:defRPr/>
            </a:pPr>
            <a:r>
              <a:rPr lang="en-US" dirty="0" smtClean="0"/>
              <a:t>Admission</a:t>
            </a:r>
          </a:p>
          <a:p>
            <a:pPr lvl="1" eaLnBrk="1" fontAlgn="auto" hangingPunct="1">
              <a:spcAft>
                <a:spcPts val="0"/>
              </a:spcAft>
              <a:buFont typeface="Arial" pitchFamily="34" charset="0"/>
              <a:buChar char="–"/>
              <a:defRPr/>
            </a:pPr>
            <a:r>
              <a:rPr lang="en-US" dirty="0" smtClean="0"/>
              <a:t>Start to recovery, the person must admit that he or she has an addiction and ask for help</a:t>
            </a:r>
          </a:p>
          <a:p>
            <a:pPr eaLnBrk="1" fontAlgn="auto" hangingPunct="1">
              <a:spcAft>
                <a:spcPts val="0"/>
              </a:spcAft>
              <a:buFont typeface="Arial" pitchFamily="34" charset="0"/>
              <a:buChar char="•"/>
              <a:defRPr/>
            </a:pPr>
            <a:r>
              <a:rPr lang="en-US" dirty="0" smtClean="0"/>
              <a:t>Counseling</a:t>
            </a:r>
          </a:p>
          <a:p>
            <a:pPr lvl="1" eaLnBrk="1" fontAlgn="auto" hangingPunct="1">
              <a:spcAft>
                <a:spcPts val="0"/>
              </a:spcAft>
              <a:buFont typeface="Arial" pitchFamily="34" charset="0"/>
              <a:buChar char="–"/>
              <a:defRPr/>
            </a:pPr>
            <a:r>
              <a:rPr lang="en-US" dirty="0" smtClean="0"/>
              <a:t>Alcoholics Anonymous (AA)</a:t>
            </a:r>
          </a:p>
          <a:p>
            <a:pPr eaLnBrk="1" fontAlgn="auto" hangingPunct="1">
              <a:spcAft>
                <a:spcPts val="0"/>
              </a:spcAft>
              <a:buFont typeface="Arial" pitchFamily="34" charset="0"/>
              <a:buChar char="•"/>
              <a:defRPr/>
            </a:pPr>
            <a:r>
              <a:rPr lang="en-US" dirty="0" smtClean="0"/>
              <a:t>Detoxification</a:t>
            </a:r>
          </a:p>
          <a:p>
            <a:pPr lvl="1" eaLnBrk="1" fontAlgn="auto" hangingPunct="1">
              <a:spcAft>
                <a:spcPts val="0"/>
              </a:spcAft>
              <a:buFont typeface="Arial" pitchFamily="34" charset="0"/>
              <a:buChar char="–"/>
              <a:defRPr/>
            </a:pPr>
            <a:r>
              <a:rPr lang="en-US" dirty="0" smtClean="0"/>
              <a:t>The physical process of freeing the body of an addictive substance</a:t>
            </a:r>
          </a:p>
          <a:p>
            <a:pPr eaLnBrk="1" fontAlgn="auto" hangingPunct="1">
              <a:spcAft>
                <a:spcPts val="0"/>
              </a:spcAft>
              <a:buFont typeface="Arial" pitchFamily="34" charset="0"/>
              <a:buChar char="•"/>
              <a:defRPr/>
            </a:pPr>
            <a:r>
              <a:rPr lang="en-US" dirty="0" smtClean="0"/>
              <a:t>Resolution</a:t>
            </a:r>
          </a:p>
          <a:p>
            <a:pPr lvl="1" eaLnBrk="1" fontAlgn="auto" hangingPunct="1">
              <a:spcAft>
                <a:spcPts val="0"/>
              </a:spcAft>
              <a:buFont typeface="Arial" pitchFamily="34" charset="0"/>
              <a:buChar char="–"/>
              <a:defRPr/>
            </a:pPr>
            <a:r>
              <a:rPr lang="en-US" dirty="0" smtClean="0"/>
              <a:t>Alcoholic resolves or makes the decision to accept responsibility for his or her actions</a:t>
            </a:r>
          </a:p>
          <a:p>
            <a:pPr lvl="1" eaLnBrk="1" fontAlgn="auto" hangingPunct="1">
              <a:spcAft>
                <a:spcPts val="0"/>
              </a:spcAft>
              <a:buFont typeface="Arial" pitchFamily="34" charset="0"/>
              <a:buChar char="–"/>
              <a:defRPr/>
            </a:pPr>
            <a:r>
              <a:rPr lang="en-US" dirty="0" smtClean="0"/>
              <a:t>Moving forward the person is referred to as a recovering alcoholic</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p:txBody>
          <a:bodyPr/>
          <a:lstStyle/>
          <a:p>
            <a:pPr eaLnBrk="1" hangingPunct="1"/>
            <a:r>
              <a:rPr lang="en-US" smtClean="0">
                <a:latin typeface="Gungsuh"/>
                <a:ea typeface="Gungsuh"/>
                <a:cs typeface="Gungsuh"/>
              </a:rPr>
              <a:t>Help for the Family</a:t>
            </a:r>
          </a:p>
        </p:txBody>
      </p:sp>
      <p:sp>
        <p:nvSpPr>
          <p:cNvPr id="66562" name="Content Placeholder 2"/>
          <p:cNvSpPr>
            <a:spLocks noGrp="1"/>
          </p:cNvSpPr>
          <p:nvPr>
            <p:ph idx="1"/>
          </p:nvPr>
        </p:nvSpPr>
        <p:spPr/>
        <p:txBody>
          <a:bodyPr/>
          <a:lstStyle/>
          <a:p>
            <a:pPr eaLnBrk="1" hangingPunct="1"/>
            <a:r>
              <a:rPr lang="en-US" smtClean="0"/>
              <a:t>Family members need to recover, especially enablers</a:t>
            </a:r>
          </a:p>
          <a:p>
            <a:pPr eaLnBrk="1" hangingPunct="1"/>
            <a:r>
              <a:rPr lang="en-US" smtClean="0"/>
              <a:t>Al-Anon- nonprofit group teaches family and friends about alcoholism and helps them understand how they have been affected</a:t>
            </a:r>
          </a:p>
          <a:p>
            <a:pPr eaLnBrk="1" hangingPunct="1"/>
            <a:r>
              <a:rPr lang="en-US" smtClean="0"/>
              <a:t>Teaches them coping skills</a:t>
            </a:r>
          </a:p>
          <a:p>
            <a:pPr eaLnBrk="1" hangingPunct="1"/>
            <a:r>
              <a:rPr lang="en-US" smtClean="0"/>
              <a:t>Alateen</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pPr eaLnBrk="1" hangingPunct="1"/>
            <a:r>
              <a:rPr lang="en-US" smtClean="0">
                <a:latin typeface="Gungsuh"/>
                <a:ea typeface="Gungsuh"/>
                <a:cs typeface="Gungsuh"/>
              </a:rPr>
              <a:t>Ways to Stay Alcohol Free</a:t>
            </a:r>
          </a:p>
        </p:txBody>
      </p:sp>
      <p:sp>
        <p:nvSpPr>
          <p:cNvPr id="66562" name="Content Placeholder 2"/>
          <p:cNvSpPr>
            <a:spLocks noGrp="1"/>
          </p:cNvSpPr>
          <p:nvPr>
            <p:ph idx="1"/>
          </p:nvPr>
        </p:nvSpPr>
        <p:spPr/>
        <p:txBody>
          <a:bodyPr/>
          <a:lstStyle/>
          <a:p>
            <a:pPr eaLnBrk="1" hangingPunct="1"/>
            <a:r>
              <a:rPr lang="en-US" smtClean="0"/>
              <a:t>Avoid situations when alcohol may be present</a:t>
            </a:r>
          </a:p>
          <a:p>
            <a:pPr eaLnBrk="1" hangingPunct="1"/>
            <a:r>
              <a:rPr lang="en-US" smtClean="0"/>
              <a:t>Choose friends who are alcohol free</a:t>
            </a:r>
          </a:p>
          <a:p>
            <a:pPr eaLnBrk="1" hangingPunct="1"/>
            <a:r>
              <a:rPr lang="en-US" smtClean="0"/>
              <a:t>Practice the S.T.O.P. Strategy</a:t>
            </a:r>
          </a:p>
          <a:p>
            <a:pPr marL="457200" lvl="1" indent="0" eaLnBrk="1" hangingPunct="1">
              <a:buFont typeface="Arial" charset="0"/>
              <a:buNone/>
            </a:pPr>
            <a:r>
              <a:rPr lang="en-US" b="1" smtClean="0"/>
              <a:t>S</a:t>
            </a:r>
            <a:r>
              <a:rPr lang="en-US" smtClean="0"/>
              <a:t>ay no in a firm voice</a:t>
            </a:r>
          </a:p>
          <a:p>
            <a:pPr marL="457200" lvl="1" indent="0" eaLnBrk="1" hangingPunct="1">
              <a:buFont typeface="Arial" charset="0"/>
              <a:buNone/>
            </a:pPr>
            <a:r>
              <a:rPr lang="en-US" b="1" smtClean="0"/>
              <a:t>T</a:t>
            </a:r>
            <a:r>
              <a:rPr lang="en-US" smtClean="0"/>
              <a:t>ell why not</a:t>
            </a:r>
          </a:p>
          <a:p>
            <a:pPr marL="457200" lvl="1" indent="0" eaLnBrk="1" hangingPunct="1">
              <a:buFont typeface="Arial" charset="0"/>
              <a:buNone/>
            </a:pPr>
            <a:r>
              <a:rPr lang="en-US" b="1" smtClean="0"/>
              <a:t>O</a:t>
            </a:r>
            <a:r>
              <a:rPr lang="en-US" smtClean="0"/>
              <a:t>ffer another idea</a:t>
            </a:r>
          </a:p>
          <a:p>
            <a:pPr marL="457200" lvl="1" indent="0" eaLnBrk="1" hangingPunct="1">
              <a:buFont typeface="Arial" charset="0"/>
              <a:buNone/>
            </a:pPr>
            <a:r>
              <a:rPr lang="en-US" b="1" smtClean="0"/>
              <a:t>P</a:t>
            </a:r>
            <a:r>
              <a:rPr lang="en-US" smtClean="0"/>
              <a:t>romptly leave</a:t>
            </a:r>
            <a:endParaRPr lang="en-US" b="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6562">
                                            <p:txEl>
                                              <p:pRg st="0" end="0"/>
                                            </p:txEl>
                                          </p:spTgt>
                                        </p:tgtEl>
                                        <p:attrNameLst>
                                          <p:attrName>style.visibility</p:attrName>
                                        </p:attrNameLst>
                                      </p:cBhvr>
                                      <p:to>
                                        <p:strVal val="visible"/>
                                      </p:to>
                                    </p:set>
                                    <p:animEffect transition="in" filter="blinds(horizontal)">
                                      <p:cBhvr>
                                        <p:cTn id="7" dur="500"/>
                                        <p:tgtEl>
                                          <p:spTgt spid="6656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6562">
                                            <p:txEl>
                                              <p:pRg st="1" end="1"/>
                                            </p:txEl>
                                          </p:spTgt>
                                        </p:tgtEl>
                                        <p:attrNameLst>
                                          <p:attrName>style.visibility</p:attrName>
                                        </p:attrNameLst>
                                      </p:cBhvr>
                                      <p:to>
                                        <p:strVal val="visible"/>
                                      </p:to>
                                    </p:set>
                                    <p:animEffect transition="in" filter="blinds(horizontal)">
                                      <p:cBhvr>
                                        <p:cTn id="12" dur="500"/>
                                        <p:tgtEl>
                                          <p:spTgt spid="6656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6562">
                                            <p:txEl>
                                              <p:pRg st="2" end="2"/>
                                            </p:txEl>
                                          </p:spTgt>
                                        </p:tgtEl>
                                        <p:attrNameLst>
                                          <p:attrName>style.visibility</p:attrName>
                                        </p:attrNameLst>
                                      </p:cBhvr>
                                      <p:to>
                                        <p:strVal val="visible"/>
                                      </p:to>
                                    </p:set>
                                    <p:animEffect transition="in" filter="blinds(horizontal)">
                                      <p:cBhvr>
                                        <p:cTn id="17" dur="500"/>
                                        <p:tgtEl>
                                          <p:spTgt spid="6656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6562">
                                            <p:txEl>
                                              <p:pRg st="3" end="3"/>
                                            </p:txEl>
                                          </p:spTgt>
                                        </p:tgtEl>
                                        <p:attrNameLst>
                                          <p:attrName>style.visibility</p:attrName>
                                        </p:attrNameLst>
                                      </p:cBhvr>
                                      <p:to>
                                        <p:strVal val="visible"/>
                                      </p:to>
                                    </p:set>
                                    <p:animEffect transition="in" filter="blinds(horizontal)">
                                      <p:cBhvr>
                                        <p:cTn id="22" dur="500"/>
                                        <p:tgtEl>
                                          <p:spTgt spid="6656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6562">
                                            <p:txEl>
                                              <p:pRg st="4" end="4"/>
                                            </p:txEl>
                                          </p:spTgt>
                                        </p:tgtEl>
                                        <p:attrNameLst>
                                          <p:attrName>style.visibility</p:attrName>
                                        </p:attrNameLst>
                                      </p:cBhvr>
                                      <p:to>
                                        <p:strVal val="visible"/>
                                      </p:to>
                                    </p:set>
                                    <p:animEffect transition="in" filter="blinds(horizontal)">
                                      <p:cBhvr>
                                        <p:cTn id="27" dur="500"/>
                                        <p:tgtEl>
                                          <p:spTgt spid="6656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6562">
                                            <p:txEl>
                                              <p:pRg st="5" end="5"/>
                                            </p:txEl>
                                          </p:spTgt>
                                        </p:tgtEl>
                                        <p:attrNameLst>
                                          <p:attrName>style.visibility</p:attrName>
                                        </p:attrNameLst>
                                      </p:cBhvr>
                                      <p:to>
                                        <p:strVal val="visible"/>
                                      </p:to>
                                    </p:set>
                                    <p:animEffect transition="in" filter="blinds(horizontal)">
                                      <p:cBhvr>
                                        <p:cTn id="32" dur="500"/>
                                        <p:tgtEl>
                                          <p:spTgt spid="6656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6562">
                                            <p:txEl>
                                              <p:pRg st="6" end="6"/>
                                            </p:txEl>
                                          </p:spTgt>
                                        </p:tgtEl>
                                        <p:attrNameLst>
                                          <p:attrName>style.visibility</p:attrName>
                                        </p:attrNameLst>
                                      </p:cBhvr>
                                      <p:to>
                                        <p:strVal val="visible"/>
                                      </p:to>
                                    </p:set>
                                    <p:animEffect transition="in" filter="blinds(horizontal)">
                                      <p:cBhvr>
                                        <p:cTn id="37" dur="500"/>
                                        <p:tgtEl>
                                          <p:spTgt spid="6656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pPr eaLnBrk="1" hangingPunct="1"/>
            <a:r>
              <a:rPr lang="en-US" smtClean="0"/>
              <a:t>Question</a:t>
            </a:r>
          </a:p>
        </p:txBody>
      </p:sp>
      <p:sp>
        <p:nvSpPr>
          <p:cNvPr id="68610" name="Content Placeholder 2"/>
          <p:cNvSpPr>
            <a:spLocks noGrp="1"/>
          </p:cNvSpPr>
          <p:nvPr>
            <p:ph idx="1"/>
          </p:nvPr>
        </p:nvSpPr>
        <p:spPr/>
        <p:txBody>
          <a:bodyPr/>
          <a:lstStyle/>
          <a:p>
            <a:pPr marL="0" indent="0" algn="ctr" eaLnBrk="1" hangingPunct="1">
              <a:buFont typeface="Arial" charset="0"/>
              <a:buNone/>
            </a:pPr>
            <a:endParaRPr lang="en-US" smtClean="0"/>
          </a:p>
          <a:p>
            <a:pPr marL="0" indent="0" algn="ctr" eaLnBrk="1" hangingPunct="1">
              <a:buFont typeface="Arial" charset="0"/>
              <a:buNone/>
            </a:pPr>
            <a:r>
              <a:rPr lang="en-US" smtClean="0"/>
              <a:t>Imagine that a friend admits to having a drinking problem. The way he plans to handle the problem is to gradually cut down on his drinking. Is this a wise plan? Why or why not?</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p:cNvSpPr>
          <p:nvPr>
            <p:ph type="title"/>
          </p:nvPr>
        </p:nvSpPr>
        <p:spPr/>
        <p:txBody>
          <a:bodyPr/>
          <a:lstStyle/>
          <a:p>
            <a:r>
              <a:rPr lang="en-US" smtClean="0"/>
              <a:t>Peer Pressure</a:t>
            </a:r>
          </a:p>
        </p:txBody>
      </p:sp>
      <p:sp>
        <p:nvSpPr>
          <p:cNvPr id="68611" name="Rectangle 3"/>
          <p:cNvSpPr>
            <a:spLocks noGrp="1"/>
          </p:cNvSpPr>
          <p:nvPr>
            <p:ph type="body" idx="1"/>
          </p:nvPr>
        </p:nvSpPr>
        <p:spPr/>
        <p:txBody>
          <a:bodyPr/>
          <a:lstStyle/>
          <a:p>
            <a:pPr marL="609600" indent="-609600">
              <a:lnSpc>
                <a:spcPct val="90000"/>
              </a:lnSpc>
              <a:buFont typeface="Arial" charset="0"/>
              <a:buNone/>
            </a:pPr>
            <a:r>
              <a:rPr lang="en-US" sz="2400" smtClean="0"/>
              <a:t> http://journalbuddies.com/journal_prompts__journal_topics/32-substance-abuse-prevention-writing-ideas-for-kids/</a:t>
            </a:r>
          </a:p>
          <a:p>
            <a:pPr marL="609600" indent="-609600">
              <a:lnSpc>
                <a:spcPct val="90000"/>
              </a:lnSpc>
              <a:buFont typeface="Arial" charset="0"/>
              <a:buNone/>
            </a:pPr>
            <a:r>
              <a:rPr lang="en-US" sz="2400" smtClean="0"/>
              <a:t>1.Say no firmly</a:t>
            </a:r>
          </a:p>
          <a:p>
            <a:pPr marL="609600" indent="-609600">
              <a:lnSpc>
                <a:spcPct val="90000"/>
              </a:lnSpc>
              <a:buFont typeface="Arial" charset="0"/>
              <a:buNone/>
            </a:pPr>
            <a:r>
              <a:rPr lang="en-US" sz="2400" smtClean="0"/>
              <a:t>2. Repeat the word ‘no’ over and over</a:t>
            </a:r>
          </a:p>
          <a:p>
            <a:pPr marL="609600" indent="-609600">
              <a:lnSpc>
                <a:spcPct val="90000"/>
              </a:lnSpc>
              <a:buFont typeface="Arial" charset="0"/>
              <a:buNone/>
            </a:pPr>
            <a:r>
              <a:rPr lang="en-US" sz="2400" smtClean="0"/>
              <a:t>3. Give a believable excuse</a:t>
            </a:r>
          </a:p>
          <a:p>
            <a:pPr marL="609600" indent="-609600">
              <a:lnSpc>
                <a:spcPct val="90000"/>
              </a:lnSpc>
              <a:buFont typeface="Arial" charset="0"/>
              <a:buNone/>
            </a:pPr>
            <a:r>
              <a:rPr lang="en-US" sz="2400" smtClean="0"/>
              <a:t>4. Give a reason</a:t>
            </a:r>
          </a:p>
          <a:p>
            <a:pPr marL="609600" indent="-609600">
              <a:lnSpc>
                <a:spcPct val="90000"/>
              </a:lnSpc>
              <a:buFont typeface="Arial" charset="0"/>
              <a:buNone/>
            </a:pPr>
            <a:r>
              <a:rPr lang="en-US" sz="2400" smtClean="0"/>
              <a:t>5. Change the subject</a:t>
            </a:r>
          </a:p>
          <a:p>
            <a:pPr marL="609600" indent="-609600">
              <a:lnSpc>
                <a:spcPct val="90000"/>
              </a:lnSpc>
              <a:buFont typeface="Arial" charset="0"/>
              <a:buNone/>
            </a:pPr>
            <a:r>
              <a:rPr lang="en-US" sz="2400" smtClean="0"/>
              <a:t>6. Suggest an alternate activity</a:t>
            </a:r>
          </a:p>
          <a:p>
            <a:pPr marL="609600" indent="-609600">
              <a:lnSpc>
                <a:spcPct val="90000"/>
              </a:lnSpc>
              <a:buFont typeface="Arial" charset="0"/>
              <a:buNone/>
            </a:pPr>
            <a:r>
              <a:rPr lang="en-US" sz="2400" smtClean="0"/>
              <a:t>7. Ignore the problem/act dumb</a:t>
            </a:r>
          </a:p>
          <a:p>
            <a:pPr marL="609600" indent="-609600">
              <a:lnSpc>
                <a:spcPct val="90000"/>
              </a:lnSpc>
              <a:buFont typeface="Arial" charset="0"/>
              <a:buNone/>
            </a:pPr>
            <a:r>
              <a:rPr lang="en-US" sz="2400" smtClean="0"/>
              <a:t>8. Reverse the pressure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Effect transition="in" filter="blinds(horizontal)">
                                      <p:cBhvr>
                                        <p:cTn id="7" dur="500"/>
                                        <p:tgtEl>
                                          <p:spTgt spid="686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8611">
                                            <p:txEl>
                                              <p:pRg st="1" end="1"/>
                                            </p:txEl>
                                          </p:spTgt>
                                        </p:tgtEl>
                                        <p:attrNameLst>
                                          <p:attrName>style.visibility</p:attrName>
                                        </p:attrNameLst>
                                      </p:cBhvr>
                                      <p:to>
                                        <p:strVal val="visible"/>
                                      </p:to>
                                    </p:set>
                                    <p:animEffect transition="in" filter="blinds(horizontal)">
                                      <p:cBhvr>
                                        <p:cTn id="12" dur="500"/>
                                        <p:tgtEl>
                                          <p:spTgt spid="686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8611">
                                            <p:txEl>
                                              <p:pRg st="2" end="2"/>
                                            </p:txEl>
                                          </p:spTgt>
                                        </p:tgtEl>
                                        <p:attrNameLst>
                                          <p:attrName>style.visibility</p:attrName>
                                        </p:attrNameLst>
                                      </p:cBhvr>
                                      <p:to>
                                        <p:strVal val="visible"/>
                                      </p:to>
                                    </p:set>
                                    <p:animEffect transition="in" filter="blinds(horizontal)">
                                      <p:cBhvr>
                                        <p:cTn id="17" dur="500"/>
                                        <p:tgtEl>
                                          <p:spTgt spid="686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8611">
                                            <p:txEl>
                                              <p:pRg st="3" end="3"/>
                                            </p:txEl>
                                          </p:spTgt>
                                        </p:tgtEl>
                                        <p:attrNameLst>
                                          <p:attrName>style.visibility</p:attrName>
                                        </p:attrNameLst>
                                      </p:cBhvr>
                                      <p:to>
                                        <p:strVal val="visible"/>
                                      </p:to>
                                    </p:set>
                                    <p:animEffect transition="in" filter="blinds(horizontal)">
                                      <p:cBhvr>
                                        <p:cTn id="22" dur="500"/>
                                        <p:tgtEl>
                                          <p:spTgt spid="686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8611">
                                            <p:txEl>
                                              <p:pRg st="4" end="4"/>
                                            </p:txEl>
                                          </p:spTgt>
                                        </p:tgtEl>
                                        <p:attrNameLst>
                                          <p:attrName>style.visibility</p:attrName>
                                        </p:attrNameLst>
                                      </p:cBhvr>
                                      <p:to>
                                        <p:strVal val="visible"/>
                                      </p:to>
                                    </p:set>
                                    <p:animEffect transition="in" filter="blinds(horizontal)">
                                      <p:cBhvr>
                                        <p:cTn id="27" dur="500"/>
                                        <p:tgtEl>
                                          <p:spTgt spid="686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68611">
                                            <p:txEl>
                                              <p:pRg st="5" end="5"/>
                                            </p:txEl>
                                          </p:spTgt>
                                        </p:tgtEl>
                                        <p:attrNameLst>
                                          <p:attrName>style.visibility</p:attrName>
                                        </p:attrNameLst>
                                      </p:cBhvr>
                                      <p:to>
                                        <p:strVal val="visible"/>
                                      </p:to>
                                    </p:set>
                                    <p:animEffect transition="in" filter="blinds(horizontal)">
                                      <p:cBhvr>
                                        <p:cTn id="32" dur="500"/>
                                        <p:tgtEl>
                                          <p:spTgt spid="6861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68611">
                                            <p:txEl>
                                              <p:pRg st="6" end="6"/>
                                            </p:txEl>
                                          </p:spTgt>
                                        </p:tgtEl>
                                        <p:attrNameLst>
                                          <p:attrName>style.visibility</p:attrName>
                                        </p:attrNameLst>
                                      </p:cBhvr>
                                      <p:to>
                                        <p:strVal val="visible"/>
                                      </p:to>
                                    </p:set>
                                    <p:animEffect transition="in" filter="blinds(horizontal)">
                                      <p:cBhvr>
                                        <p:cTn id="37" dur="500"/>
                                        <p:tgtEl>
                                          <p:spTgt spid="6861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68611">
                                            <p:txEl>
                                              <p:pRg st="7" end="7"/>
                                            </p:txEl>
                                          </p:spTgt>
                                        </p:tgtEl>
                                        <p:attrNameLst>
                                          <p:attrName>style.visibility</p:attrName>
                                        </p:attrNameLst>
                                      </p:cBhvr>
                                      <p:to>
                                        <p:strVal val="visible"/>
                                      </p:to>
                                    </p:set>
                                    <p:animEffect transition="in" filter="blinds(horizontal)">
                                      <p:cBhvr>
                                        <p:cTn id="42" dur="500"/>
                                        <p:tgtEl>
                                          <p:spTgt spid="68611">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68611">
                                            <p:txEl>
                                              <p:pRg st="8" end="8"/>
                                            </p:txEl>
                                          </p:spTgt>
                                        </p:tgtEl>
                                        <p:attrNameLst>
                                          <p:attrName>style.visibility</p:attrName>
                                        </p:attrNameLst>
                                      </p:cBhvr>
                                      <p:to>
                                        <p:strVal val="visible"/>
                                      </p:to>
                                    </p:set>
                                    <p:animEffect transition="in" filter="blinds(horizontal)">
                                      <p:cBhvr>
                                        <p:cTn id="47" dur="500"/>
                                        <p:tgtEl>
                                          <p:spTgt spid="6861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p:cNvSpPr>
          <p:nvPr>
            <p:ph type="title"/>
          </p:nvPr>
        </p:nvSpPr>
        <p:spPr/>
        <p:txBody>
          <a:bodyPr/>
          <a:lstStyle/>
          <a:p>
            <a:r>
              <a:rPr lang="en-US" smtClean="0"/>
              <a:t>Story Activity…</a:t>
            </a:r>
          </a:p>
        </p:txBody>
      </p:sp>
      <p:sp>
        <p:nvSpPr>
          <p:cNvPr id="18434" name="Rectangle 3"/>
          <p:cNvSpPr>
            <a:spLocks noGrp="1"/>
          </p:cNvSpPr>
          <p:nvPr>
            <p:ph type="body" idx="1"/>
          </p:nvPr>
        </p:nvSpPr>
        <p:spPr/>
        <p:txBody>
          <a:bodyPr/>
          <a:lstStyle/>
          <a:p>
            <a:pPr>
              <a:lnSpc>
                <a:spcPct val="90000"/>
              </a:lnSpc>
            </a:pPr>
            <a:r>
              <a:rPr lang="en-US" sz="2400" dirty="0" smtClean="0"/>
              <a:t>What a great day!  The sun is shining and there is a cool breeze in the air.  You decide to take a bike ride down to Burger King to meet up with some friends.  It seems like out of nowhere a car flies up behind and hits you.</a:t>
            </a:r>
          </a:p>
          <a:p>
            <a:pPr>
              <a:lnSpc>
                <a:spcPct val="90000"/>
              </a:lnSpc>
            </a:pPr>
            <a:r>
              <a:rPr lang="en-US" sz="2400" dirty="0" smtClean="0"/>
              <a:t>     The police show up and you have to take an ambulance to the hospital.  Both of your legs are broken and one of your arms is broken too.  You will have to miss school and miss this years basketball season.  You will heal and be fine, but it will take a long time and will be  painful.  </a:t>
            </a:r>
          </a:p>
          <a:p>
            <a:pPr>
              <a:lnSpc>
                <a:spcPct val="90000"/>
              </a:lnSpc>
            </a:pPr>
            <a:r>
              <a:rPr lang="en-US" sz="2400" dirty="0" smtClean="0"/>
              <a:t>     The police found out that this driver was DRUNK…As he sits in jail, write this driver a letter and tell him/her how you feel. What do you want this person to feel and/or do</a:t>
            </a:r>
            <a:r>
              <a:rPr lang="en-US" sz="2400" dirty="0" smtClean="0"/>
              <a:t>? What do you want to know? </a:t>
            </a:r>
            <a:r>
              <a:rPr lang="en-US" sz="2400" smtClean="0"/>
              <a:t>What types </a:t>
            </a:r>
            <a:r>
              <a:rPr lang="en-US" sz="2400" dirty="0" smtClean="0"/>
              <a:t>of questions would you ask?</a:t>
            </a:r>
            <a:r>
              <a:rPr lang="en-US" sz="2400" dirty="0" smtClean="0"/>
              <a:t>                     </a:t>
            </a:r>
            <a:r>
              <a:rPr lang="en-US" sz="2400" b="1" i="1" dirty="0" smtClean="0"/>
              <a:t>(2 Paragraphs, 10 sentences)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4"/>
          <p:cNvSpPr>
            <a:spLocks noGrp="1"/>
          </p:cNvSpPr>
          <p:nvPr>
            <p:ph type="title"/>
          </p:nvPr>
        </p:nvSpPr>
        <p:spPr/>
        <p:txBody>
          <a:bodyPr/>
          <a:lstStyle/>
          <a:p>
            <a:pPr eaLnBrk="1" hangingPunct="1"/>
            <a:r>
              <a:rPr lang="en-US" smtClean="0">
                <a:latin typeface="Gungsuh"/>
                <a:ea typeface="Gungsuh"/>
                <a:cs typeface="Gungsuh"/>
              </a:rPr>
              <a:t>Why Some Teens Drink Alcohol</a:t>
            </a:r>
          </a:p>
        </p:txBody>
      </p:sp>
      <p:sp>
        <p:nvSpPr>
          <p:cNvPr id="66565" name="Rectangle 5"/>
          <p:cNvSpPr>
            <a:spLocks noGrp="1"/>
          </p:cNvSpPr>
          <p:nvPr>
            <p:ph type="body" sz="half" idx="1"/>
          </p:nvPr>
        </p:nvSpPr>
        <p:spPr/>
        <p:txBody>
          <a:bodyPr/>
          <a:lstStyle/>
          <a:p>
            <a:pPr marL="533400" indent="-533400" eaLnBrk="1" hangingPunct="1">
              <a:lnSpc>
                <a:spcPct val="90000"/>
              </a:lnSpc>
            </a:pPr>
            <a:r>
              <a:rPr lang="en-US" sz="2400" b="1" u="sng" smtClean="0"/>
              <a:t>What Teens May Say</a:t>
            </a:r>
          </a:p>
          <a:p>
            <a:pPr marL="533400" indent="-533400" eaLnBrk="1" hangingPunct="1">
              <a:lnSpc>
                <a:spcPct val="90000"/>
              </a:lnSpc>
              <a:buFont typeface="Arial" charset="0"/>
              <a:buAutoNum type="arabicPeriod"/>
            </a:pPr>
            <a:r>
              <a:rPr lang="en-US" sz="2200" i="1" smtClean="0"/>
              <a:t>Drinking will help me forget about my problems</a:t>
            </a:r>
          </a:p>
          <a:p>
            <a:pPr marL="533400" indent="-533400" eaLnBrk="1" hangingPunct="1">
              <a:lnSpc>
                <a:spcPct val="90000"/>
              </a:lnSpc>
              <a:buFont typeface="Arial" charset="0"/>
              <a:buAutoNum type="arabicPeriod"/>
            </a:pPr>
            <a:r>
              <a:rPr lang="en-US" sz="2200" i="1" smtClean="0"/>
              <a:t>I’ll look more grown-up and cool with a drink in my hand</a:t>
            </a:r>
          </a:p>
          <a:p>
            <a:pPr marL="533400" indent="-533400" eaLnBrk="1" hangingPunct="1">
              <a:lnSpc>
                <a:spcPct val="90000"/>
              </a:lnSpc>
              <a:buFont typeface="Arial" charset="0"/>
              <a:buAutoNum type="arabicPeriod"/>
            </a:pPr>
            <a:r>
              <a:rPr lang="en-US" sz="2200" i="1" smtClean="0"/>
              <a:t>Movies make drinking look cool.</a:t>
            </a:r>
          </a:p>
          <a:p>
            <a:pPr marL="533400" indent="-533400" eaLnBrk="1" hangingPunct="1">
              <a:lnSpc>
                <a:spcPct val="90000"/>
              </a:lnSpc>
              <a:buFont typeface="Arial" charset="0"/>
              <a:buAutoNum type="arabicPeriod"/>
            </a:pPr>
            <a:r>
              <a:rPr lang="en-US" sz="2200" i="1" smtClean="0"/>
              <a:t>My friend keeps pressuring me to try alcohol</a:t>
            </a:r>
          </a:p>
          <a:p>
            <a:pPr marL="533400" indent="-533400" eaLnBrk="1" hangingPunct="1">
              <a:lnSpc>
                <a:spcPct val="90000"/>
              </a:lnSpc>
              <a:buFont typeface="Arial" charset="0"/>
              <a:buAutoNum type="arabicPeriod"/>
            </a:pPr>
            <a:endParaRPr lang="en-US" sz="2200" i="1" smtClean="0"/>
          </a:p>
          <a:p>
            <a:pPr marL="533400" indent="-533400" eaLnBrk="1" hangingPunct="1">
              <a:lnSpc>
                <a:spcPct val="90000"/>
              </a:lnSpc>
              <a:buFont typeface="Arial" charset="0"/>
              <a:buAutoNum type="arabicPeriod"/>
            </a:pPr>
            <a:r>
              <a:rPr lang="en-US" sz="2200" i="1" smtClean="0"/>
              <a:t>A drink will help me relax</a:t>
            </a:r>
          </a:p>
        </p:txBody>
      </p:sp>
      <p:sp>
        <p:nvSpPr>
          <p:cNvPr id="66566" name="Rectangle 6"/>
          <p:cNvSpPr>
            <a:spLocks noGrp="1"/>
          </p:cNvSpPr>
          <p:nvPr>
            <p:ph type="body" sz="half" idx="2"/>
          </p:nvPr>
        </p:nvSpPr>
        <p:spPr/>
        <p:txBody>
          <a:bodyPr/>
          <a:lstStyle/>
          <a:p>
            <a:pPr marL="533400" indent="-533400" eaLnBrk="1" hangingPunct="1">
              <a:lnSpc>
                <a:spcPct val="80000"/>
              </a:lnSpc>
            </a:pPr>
            <a:r>
              <a:rPr lang="en-US" sz="2400" b="1" u="sng" smtClean="0"/>
              <a:t>What Teens Should Know</a:t>
            </a:r>
          </a:p>
          <a:p>
            <a:pPr marL="533400" indent="-533400" eaLnBrk="1" hangingPunct="1">
              <a:lnSpc>
                <a:spcPct val="80000"/>
              </a:lnSpc>
              <a:buFont typeface="Arial" charset="0"/>
              <a:buAutoNum type="arabicPeriod"/>
            </a:pPr>
            <a:r>
              <a:rPr lang="en-US" sz="2000" i="1" smtClean="0"/>
              <a:t>The problems will still be there when the effects of alcohol wear off</a:t>
            </a:r>
          </a:p>
          <a:p>
            <a:pPr marL="533400" indent="-533400" eaLnBrk="1" hangingPunct="1">
              <a:lnSpc>
                <a:spcPct val="80000"/>
              </a:lnSpc>
              <a:buFont typeface="Arial" charset="0"/>
              <a:buAutoNum type="arabicPeriod"/>
            </a:pPr>
            <a:r>
              <a:rPr lang="en-US" sz="2000" i="1" smtClean="0"/>
              <a:t>You won’t look mature getting in trouble for underage drinking</a:t>
            </a:r>
          </a:p>
          <a:p>
            <a:pPr marL="533400" indent="-533400" eaLnBrk="1" hangingPunct="1">
              <a:lnSpc>
                <a:spcPct val="80000"/>
              </a:lnSpc>
              <a:buFont typeface="Arial" charset="0"/>
              <a:buAutoNum type="arabicPeriod"/>
            </a:pPr>
            <a:r>
              <a:rPr lang="en-US" sz="2000" i="1" smtClean="0"/>
              <a:t>Movies don’t always show the true risk/reality of drinking alcohol</a:t>
            </a:r>
          </a:p>
          <a:p>
            <a:pPr marL="533400" indent="-533400" eaLnBrk="1" hangingPunct="1">
              <a:lnSpc>
                <a:spcPct val="80000"/>
              </a:lnSpc>
              <a:buFont typeface="Arial" charset="0"/>
              <a:buAutoNum type="arabicPeriod"/>
            </a:pPr>
            <a:r>
              <a:rPr lang="en-US" sz="2000" i="1" smtClean="0"/>
              <a:t>Real friends won’t pressure you to try something illegal</a:t>
            </a:r>
          </a:p>
          <a:p>
            <a:pPr marL="533400" indent="-533400" eaLnBrk="1" hangingPunct="1">
              <a:lnSpc>
                <a:spcPct val="80000"/>
              </a:lnSpc>
              <a:spcBef>
                <a:spcPct val="0"/>
              </a:spcBef>
              <a:buFont typeface="Arial" charset="0"/>
              <a:buAutoNum type="arabicPeriod"/>
            </a:pPr>
            <a:r>
              <a:rPr lang="en-US" sz="2000" i="1" smtClean="0">
                <a:solidFill>
                  <a:srgbClr val="000000"/>
                </a:solidFill>
              </a:rPr>
              <a:t>Alcohol interferes with sleep and performance in school or other activities, creating stress</a:t>
            </a:r>
          </a:p>
          <a:p>
            <a:pPr marL="533400" indent="-533400" eaLnBrk="1" hangingPunct="1">
              <a:lnSpc>
                <a:spcPct val="80000"/>
              </a:lnSpc>
              <a:buFont typeface="Arial" charset="0"/>
              <a:buAutoNum type="arabicPeriod"/>
            </a:pPr>
            <a:endParaRPr lang="en-US" sz="2000" i="1" smtClean="0"/>
          </a:p>
          <a:p>
            <a:pPr marL="533400" indent="-533400" eaLnBrk="1" hangingPunct="1">
              <a:lnSpc>
                <a:spcPct val="80000"/>
              </a:lnSpc>
              <a:buFont typeface="Arial" charset="0"/>
              <a:buAutoNum type="arabicPeriod"/>
            </a:pPr>
            <a:endParaRPr lang="en-US" sz="1600" i="1" smtClean="0"/>
          </a:p>
          <a:p>
            <a:pPr marL="533400" indent="-533400" eaLnBrk="1" hangingPunct="1">
              <a:lnSpc>
                <a:spcPct val="80000"/>
              </a:lnSpc>
              <a:buFont typeface="Arial" charset="0"/>
              <a:buAutoNum type="arabicPeriod"/>
            </a:pPr>
            <a:endParaRPr lang="en-US" sz="1600" i="1" smtClean="0"/>
          </a:p>
          <a:p>
            <a:pPr marL="533400" indent="-533400" eaLnBrk="1" hangingPunct="1">
              <a:lnSpc>
                <a:spcPct val="80000"/>
              </a:lnSpc>
              <a:buFont typeface="Arial" charset="0"/>
              <a:buAutoNum type="arabicPeriod"/>
            </a:pPr>
            <a:endParaRPr lang="en-US" sz="1600" i="1" smtClean="0"/>
          </a:p>
          <a:p>
            <a:pPr marL="533400" indent="-533400" eaLnBrk="1" hangingPunct="1">
              <a:lnSpc>
                <a:spcPct val="80000"/>
              </a:lnSpc>
              <a:buFont typeface="Arial" charset="0"/>
              <a:buAutoNum type="arabicPeriod"/>
            </a:pPr>
            <a:endParaRPr lang="en-US" sz="1600" i="1"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6565">
                                            <p:txEl>
                                              <p:pRg st="1" end="1"/>
                                            </p:txEl>
                                          </p:spTgt>
                                        </p:tgtEl>
                                        <p:attrNameLst>
                                          <p:attrName>style.visibility</p:attrName>
                                        </p:attrNameLst>
                                      </p:cBhvr>
                                      <p:to>
                                        <p:strVal val="visible"/>
                                      </p:to>
                                    </p:set>
                                    <p:anim calcmode="lin" valueType="num">
                                      <p:cBhvr additive="base">
                                        <p:cTn id="7" dur="500" fill="hold"/>
                                        <p:tgtEl>
                                          <p:spTgt spid="6656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656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6565">
                                            <p:txEl>
                                              <p:pRg st="2" end="2"/>
                                            </p:txEl>
                                          </p:spTgt>
                                        </p:tgtEl>
                                        <p:attrNameLst>
                                          <p:attrName>style.visibility</p:attrName>
                                        </p:attrNameLst>
                                      </p:cBhvr>
                                      <p:to>
                                        <p:strVal val="visible"/>
                                      </p:to>
                                    </p:set>
                                    <p:anim calcmode="lin" valueType="num">
                                      <p:cBhvr additive="base">
                                        <p:cTn id="13" dur="500" fill="hold"/>
                                        <p:tgtEl>
                                          <p:spTgt spid="6656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656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6565">
                                            <p:txEl>
                                              <p:pRg st="3" end="3"/>
                                            </p:txEl>
                                          </p:spTgt>
                                        </p:tgtEl>
                                        <p:attrNameLst>
                                          <p:attrName>style.visibility</p:attrName>
                                        </p:attrNameLst>
                                      </p:cBhvr>
                                      <p:to>
                                        <p:strVal val="visible"/>
                                      </p:to>
                                    </p:set>
                                    <p:anim calcmode="lin" valueType="num">
                                      <p:cBhvr additive="base">
                                        <p:cTn id="19" dur="500" fill="hold"/>
                                        <p:tgtEl>
                                          <p:spTgt spid="6656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656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6565">
                                            <p:txEl>
                                              <p:pRg st="4" end="4"/>
                                            </p:txEl>
                                          </p:spTgt>
                                        </p:tgtEl>
                                        <p:attrNameLst>
                                          <p:attrName>style.visibility</p:attrName>
                                        </p:attrNameLst>
                                      </p:cBhvr>
                                      <p:to>
                                        <p:strVal val="visible"/>
                                      </p:to>
                                    </p:set>
                                    <p:anim calcmode="lin" valueType="num">
                                      <p:cBhvr additive="base">
                                        <p:cTn id="25" dur="500" fill="hold"/>
                                        <p:tgtEl>
                                          <p:spTgt spid="6656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656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6565">
                                            <p:txEl>
                                              <p:pRg st="6" end="6"/>
                                            </p:txEl>
                                          </p:spTgt>
                                        </p:tgtEl>
                                        <p:attrNameLst>
                                          <p:attrName>style.visibility</p:attrName>
                                        </p:attrNameLst>
                                      </p:cBhvr>
                                      <p:to>
                                        <p:strVal val="visible"/>
                                      </p:to>
                                    </p:set>
                                    <p:anim calcmode="lin" valueType="num">
                                      <p:cBhvr additive="base">
                                        <p:cTn id="31" dur="500" fill="hold"/>
                                        <p:tgtEl>
                                          <p:spTgt spid="66565">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656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6566">
                                            <p:txEl>
                                              <p:pRg st="1" end="1"/>
                                            </p:txEl>
                                          </p:spTgt>
                                        </p:tgtEl>
                                        <p:attrNameLst>
                                          <p:attrName>style.visibility</p:attrName>
                                        </p:attrNameLst>
                                      </p:cBhvr>
                                      <p:to>
                                        <p:strVal val="visible"/>
                                      </p:to>
                                    </p:set>
                                    <p:anim calcmode="lin" valueType="num">
                                      <p:cBhvr additive="base">
                                        <p:cTn id="37" dur="500" fill="hold"/>
                                        <p:tgtEl>
                                          <p:spTgt spid="66566">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656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66566">
                                            <p:txEl>
                                              <p:pRg st="2" end="2"/>
                                            </p:txEl>
                                          </p:spTgt>
                                        </p:tgtEl>
                                        <p:attrNameLst>
                                          <p:attrName>style.visibility</p:attrName>
                                        </p:attrNameLst>
                                      </p:cBhvr>
                                      <p:to>
                                        <p:strVal val="visible"/>
                                      </p:to>
                                    </p:set>
                                    <p:anim calcmode="lin" valueType="num">
                                      <p:cBhvr additive="base">
                                        <p:cTn id="43" dur="500" fill="hold"/>
                                        <p:tgtEl>
                                          <p:spTgt spid="66566">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656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6566">
                                            <p:txEl>
                                              <p:pRg st="3" end="3"/>
                                            </p:txEl>
                                          </p:spTgt>
                                        </p:tgtEl>
                                        <p:attrNameLst>
                                          <p:attrName>style.visibility</p:attrName>
                                        </p:attrNameLst>
                                      </p:cBhvr>
                                      <p:to>
                                        <p:strVal val="visible"/>
                                      </p:to>
                                    </p:set>
                                    <p:anim calcmode="lin" valueType="num">
                                      <p:cBhvr additive="base">
                                        <p:cTn id="49" dur="500" fill="hold"/>
                                        <p:tgtEl>
                                          <p:spTgt spid="66566">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656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66566">
                                            <p:txEl>
                                              <p:pRg st="4" end="4"/>
                                            </p:txEl>
                                          </p:spTgt>
                                        </p:tgtEl>
                                        <p:attrNameLst>
                                          <p:attrName>style.visibility</p:attrName>
                                        </p:attrNameLst>
                                      </p:cBhvr>
                                      <p:to>
                                        <p:strVal val="visible"/>
                                      </p:to>
                                    </p:set>
                                    <p:anim calcmode="lin" valueType="num">
                                      <p:cBhvr additive="base">
                                        <p:cTn id="55" dur="500" fill="hold"/>
                                        <p:tgtEl>
                                          <p:spTgt spid="66566">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656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66566">
                                            <p:txEl>
                                              <p:pRg st="5" end="5"/>
                                            </p:txEl>
                                          </p:spTgt>
                                        </p:tgtEl>
                                        <p:attrNameLst>
                                          <p:attrName>style.visibility</p:attrName>
                                        </p:attrNameLst>
                                      </p:cBhvr>
                                      <p:to>
                                        <p:strVal val="visible"/>
                                      </p:to>
                                    </p:set>
                                    <p:anim calcmode="lin" valueType="num">
                                      <p:cBhvr additive="base">
                                        <p:cTn id="61" dur="500" fill="hold"/>
                                        <p:tgtEl>
                                          <p:spTgt spid="66566">
                                            <p:txEl>
                                              <p:pRg st="5" end="5"/>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656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66565">
                                            <p:txEl>
                                              <p:pRg st="2" end="2"/>
                                            </p:txEl>
                                          </p:spTgt>
                                        </p:tgtEl>
                                        <p:attrNameLst>
                                          <p:attrName>style.visibility</p:attrName>
                                        </p:attrNameLst>
                                      </p:cBhvr>
                                      <p:to>
                                        <p:strVal val="visible"/>
                                      </p:to>
                                    </p:set>
                                    <p:anim calcmode="lin" valueType="num">
                                      <p:cBhvr additive="base">
                                        <p:cTn id="67" dur="500" fill="hold"/>
                                        <p:tgtEl>
                                          <p:spTgt spid="66565">
                                            <p:txEl>
                                              <p:pRg st="2" end="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656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66565">
                                            <p:txEl>
                                              <p:pRg st="3" end="3"/>
                                            </p:txEl>
                                          </p:spTgt>
                                        </p:tgtEl>
                                        <p:attrNameLst>
                                          <p:attrName>style.visibility</p:attrName>
                                        </p:attrNameLst>
                                      </p:cBhvr>
                                      <p:to>
                                        <p:strVal val="visible"/>
                                      </p:to>
                                    </p:set>
                                    <p:anim calcmode="lin" valueType="num">
                                      <p:cBhvr additive="base">
                                        <p:cTn id="73" dur="500" fill="hold"/>
                                        <p:tgtEl>
                                          <p:spTgt spid="66565">
                                            <p:txEl>
                                              <p:pRg st="3" end="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656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66565">
                                            <p:txEl>
                                              <p:pRg st="4" end="4"/>
                                            </p:txEl>
                                          </p:spTgt>
                                        </p:tgtEl>
                                        <p:attrNameLst>
                                          <p:attrName>style.visibility</p:attrName>
                                        </p:attrNameLst>
                                      </p:cBhvr>
                                      <p:to>
                                        <p:strVal val="visible"/>
                                      </p:to>
                                    </p:set>
                                    <p:anim calcmode="lin" valueType="num">
                                      <p:cBhvr additive="base">
                                        <p:cTn id="79" dur="500" fill="hold"/>
                                        <p:tgtEl>
                                          <p:spTgt spid="66565">
                                            <p:txEl>
                                              <p:pRg st="4" end="4"/>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656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66565">
                                            <p:txEl>
                                              <p:pRg st="6" end="6"/>
                                            </p:txEl>
                                          </p:spTgt>
                                        </p:tgtEl>
                                        <p:attrNameLst>
                                          <p:attrName>style.visibility</p:attrName>
                                        </p:attrNameLst>
                                      </p:cBhvr>
                                      <p:to>
                                        <p:strVal val="visible"/>
                                      </p:to>
                                    </p:set>
                                    <p:anim calcmode="lin" valueType="num">
                                      <p:cBhvr additive="base">
                                        <p:cTn id="85" dur="500" fill="hold"/>
                                        <p:tgtEl>
                                          <p:spTgt spid="66565">
                                            <p:txEl>
                                              <p:pRg st="6" end="6"/>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6656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66566">
                                            <p:txEl>
                                              <p:pRg st="2" end="2"/>
                                            </p:txEl>
                                          </p:spTgt>
                                        </p:tgtEl>
                                        <p:attrNameLst>
                                          <p:attrName>style.visibility</p:attrName>
                                        </p:attrNameLst>
                                      </p:cBhvr>
                                      <p:to>
                                        <p:strVal val="visible"/>
                                      </p:to>
                                    </p:set>
                                    <p:anim calcmode="lin" valueType="num">
                                      <p:cBhvr additive="base">
                                        <p:cTn id="91" dur="500" fill="hold"/>
                                        <p:tgtEl>
                                          <p:spTgt spid="66566">
                                            <p:txEl>
                                              <p:pRg st="2" end="2"/>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6656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66566">
                                            <p:txEl>
                                              <p:pRg st="3" end="3"/>
                                            </p:txEl>
                                          </p:spTgt>
                                        </p:tgtEl>
                                        <p:attrNameLst>
                                          <p:attrName>style.visibility</p:attrName>
                                        </p:attrNameLst>
                                      </p:cBhvr>
                                      <p:to>
                                        <p:strVal val="visible"/>
                                      </p:to>
                                    </p:set>
                                    <p:anim calcmode="lin" valueType="num">
                                      <p:cBhvr additive="base">
                                        <p:cTn id="97" dur="500" fill="hold"/>
                                        <p:tgtEl>
                                          <p:spTgt spid="66566">
                                            <p:txEl>
                                              <p:pRg st="3" end="3"/>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6656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nodeType="clickEffect">
                                  <p:stCondLst>
                                    <p:cond delay="0"/>
                                  </p:stCondLst>
                                  <p:childTnLst>
                                    <p:set>
                                      <p:cBhvr>
                                        <p:cTn id="102" dur="1" fill="hold">
                                          <p:stCondLst>
                                            <p:cond delay="0"/>
                                          </p:stCondLst>
                                        </p:cTn>
                                        <p:tgtEl>
                                          <p:spTgt spid="66566">
                                            <p:txEl>
                                              <p:pRg st="4" end="4"/>
                                            </p:txEl>
                                          </p:spTgt>
                                        </p:tgtEl>
                                        <p:attrNameLst>
                                          <p:attrName>style.visibility</p:attrName>
                                        </p:attrNameLst>
                                      </p:cBhvr>
                                      <p:to>
                                        <p:strVal val="visible"/>
                                      </p:to>
                                    </p:set>
                                    <p:anim calcmode="lin" valueType="num">
                                      <p:cBhvr additive="base">
                                        <p:cTn id="103" dur="500" fill="hold"/>
                                        <p:tgtEl>
                                          <p:spTgt spid="66566">
                                            <p:txEl>
                                              <p:pRg st="4" end="4"/>
                                            </p:txEl>
                                          </p:spTgt>
                                        </p:tgtEl>
                                        <p:attrNameLst>
                                          <p:attrName>ppt_x</p:attrName>
                                        </p:attrNameLst>
                                      </p:cBhvr>
                                      <p:tavLst>
                                        <p:tav tm="0">
                                          <p:val>
                                            <p:strVal val="#ppt_x"/>
                                          </p:val>
                                        </p:tav>
                                        <p:tav tm="100000">
                                          <p:val>
                                            <p:strVal val="#ppt_x"/>
                                          </p:val>
                                        </p:tav>
                                      </p:tavLst>
                                    </p:anim>
                                    <p:anim calcmode="lin" valueType="num">
                                      <p:cBhvr additive="base">
                                        <p:cTn id="104" dur="500" fill="hold"/>
                                        <p:tgtEl>
                                          <p:spTgt spid="6656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nodeType="clickEffect">
                                  <p:stCondLst>
                                    <p:cond delay="0"/>
                                  </p:stCondLst>
                                  <p:childTnLst>
                                    <p:set>
                                      <p:cBhvr>
                                        <p:cTn id="108" dur="1" fill="hold">
                                          <p:stCondLst>
                                            <p:cond delay="0"/>
                                          </p:stCondLst>
                                        </p:cTn>
                                        <p:tgtEl>
                                          <p:spTgt spid="66566">
                                            <p:txEl>
                                              <p:pRg st="5" end="5"/>
                                            </p:txEl>
                                          </p:spTgt>
                                        </p:tgtEl>
                                        <p:attrNameLst>
                                          <p:attrName>style.visibility</p:attrName>
                                        </p:attrNameLst>
                                      </p:cBhvr>
                                      <p:to>
                                        <p:strVal val="visible"/>
                                      </p:to>
                                    </p:set>
                                    <p:anim calcmode="lin" valueType="num">
                                      <p:cBhvr additive="base">
                                        <p:cTn id="109" dur="500" fill="hold"/>
                                        <p:tgtEl>
                                          <p:spTgt spid="66566">
                                            <p:txEl>
                                              <p:pRg st="5" end="5"/>
                                            </p:txEl>
                                          </p:spTgt>
                                        </p:tgtEl>
                                        <p:attrNameLst>
                                          <p:attrName>ppt_x</p:attrName>
                                        </p:attrNameLst>
                                      </p:cBhvr>
                                      <p:tavLst>
                                        <p:tav tm="0">
                                          <p:val>
                                            <p:strVal val="#ppt_x"/>
                                          </p:val>
                                        </p:tav>
                                        <p:tav tm="100000">
                                          <p:val>
                                            <p:strVal val="#ppt_x"/>
                                          </p:val>
                                        </p:tav>
                                      </p:tavLst>
                                    </p:anim>
                                    <p:anim calcmode="lin" valueType="num">
                                      <p:cBhvr additive="base">
                                        <p:cTn id="110" dur="500" fill="hold"/>
                                        <p:tgtEl>
                                          <p:spTgt spid="6656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868363"/>
          </a:xfrm>
        </p:spPr>
        <p:txBody>
          <a:bodyPr rtlCol="0">
            <a:normAutofit fontScale="90000"/>
          </a:bodyPr>
          <a:lstStyle/>
          <a:p>
            <a:pPr eaLnBrk="1" fontAlgn="auto" hangingPunct="1">
              <a:spcAft>
                <a:spcPts val="0"/>
              </a:spcAft>
              <a:defRPr/>
            </a:pPr>
            <a:r>
              <a:rPr lang="en-US" dirty="0" smtClean="0">
                <a:latin typeface="Gungsuh" pitchFamily="18" charset="-127"/>
                <a:ea typeface="Gungsuh" pitchFamily="18" charset="-127"/>
              </a:rPr>
              <a:t>Why Some Teens Drink Alcohol</a:t>
            </a:r>
            <a:endParaRPr lang="en-US" dirty="0">
              <a:latin typeface="Gungsuh" pitchFamily="18" charset="-127"/>
              <a:ea typeface="Gungsuh" pitchFamily="18" charset="-127"/>
            </a:endParaRPr>
          </a:p>
        </p:txBody>
      </p:sp>
      <p:graphicFrame>
        <p:nvGraphicFramePr>
          <p:cNvPr id="4" name="Content Placeholder 3"/>
          <p:cNvGraphicFramePr>
            <a:graphicFrameLocks noGrp="1"/>
          </p:cNvGraphicFramePr>
          <p:nvPr>
            <p:ph idx="1"/>
          </p:nvPr>
        </p:nvGraphicFramePr>
        <p:xfrm>
          <a:off x="457200" y="1295400"/>
          <a:ext cx="8229600" cy="4282440"/>
        </p:xfrm>
        <a:graphic>
          <a:graphicData uri="http://schemas.openxmlformats.org/drawingml/2006/table">
            <a:tbl>
              <a:tblPr firstRow="1" bandRow="1">
                <a:tableStyleId>{5C22544A-7EE6-4342-B048-85BDC9FD1C3A}</a:tableStyleId>
              </a:tblPr>
              <a:tblGrid>
                <a:gridCol w="4114800"/>
                <a:gridCol w="4114800"/>
              </a:tblGrid>
              <a:tr h="533400">
                <a:tc>
                  <a:txBody>
                    <a:bodyPr/>
                    <a:lstStyle/>
                    <a:p>
                      <a:r>
                        <a:rPr lang="en-US" sz="2000" dirty="0" smtClean="0"/>
                        <a:t>What</a:t>
                      </a:r>
                      <a:r>
                        <a:rPr lang="en-US" sz="2000" baseline="0" dirty="0" smtClean="0"/>
                        <a:t> Teens May Say</a:t>
                      </a:r>
                      <a:endParaRPr lang="en-US" sz="2000" dirty="0"/>
                    </a:p>
                  </a:txBody>
                  <a:tcPr/>
                </a:tc>
                <a:tc>
                  <a:txBody>
                    <a:bodyPr/>
                    <a:lstStyle/>
                    <a:p>
                      <a:r>
                        <a:rPr lang="en-US" sz="2000" dirty="0" smtClean="0"/>
                        <a:t>What Teens Should</a:t>
                      </a:r>
                      <a:r>
                        <a:rPr lang="en-US" sz="2000" baseline="0" dirty="0" smtClean="0"/>
                        <a:t> Know</a:t>
                      </a:r>
                      <a:endParaRPr lang="en-US" sz="2000" dirty="0"/>
                    </a:p>
                  </a:txBody>
                  <a:tcPr/>
                </a:tc>
              </a:tr>
              <a:tr h="2933700">
                <a:tc>
                  <a:txBody>
                    <a:bodyPr/>
                    <a:lstStyle/>
                    <a:p>
                      <a:pPr marL="285750" indent="-285750">
                        <a:buFont typeface="Arial" pitchFamily="34" charset="0"/>
                        <a:buChar char="•"/>
                      </a:pPr>
                      <a:r>
                        <a:rPr lang="en-US" sz="2000" dirty="0" smtClean="0"/>
                        <a:t>“Drinking</a:t>
                      </a:r>
                      <a:r>
                        <a:rPr lang="en-US" sz="2000" baseline="0" dirty="0" smtClean="0"/>
                        <a:t> will help me forget about my problems”</a:t>
                      </a:r>
                    </a:p>
                    <a:p>
                      <a:pPr marL="285750" indent="-285750">
                        <a:buFont typeface="Arial" pitchFamily="34" charset="0"/>
                        <a:buChar char="•"/>
                      </a:pPr>
                      <a:r>
                        <a:rPr lang="en-US" sz="2000" baseline="0" dirty="0" smtClean="0"/>
                        <a:t>“I’ll look more grown-up with a drink in my hand”</a:t>
                      </a:r>
                    </a:p>
                    <a:p>
                      <a:pPr marL="285750" indent="-285750">
                        <a:buFont typeface="Arial" pitchFamily="34" charset="0"/>
                        <a:buChar char="•"/>
                      </a:pPr>
                      <a:r>
                        <a:rPr lang="en-US" sz="2000" baseline="0" dirty="0" smtClean="0"/>
                        <a:t>“Movies make drinking look cool”</a:t>
                      </a:r>
                    </a:p>
                    <a:p>
                      <a:pPr marL="285750" indent="-285750">
                        <a:buFont typeface="Arial" pitchFamily="34" charset="0"/>
                        <a:buChar char="•"/>
                      </a:pPr>
                      <a:r>
                        <a:rPr lang="en-US" sz="2000" baseline="0" dirty="0" smtClean="0"/>
                        <a:t>“My friends keep pressuring me to try alcohol”</a:t>
                      </a:r>
                    </a:p>
                    <a:p>
                      <a:pPr marL="285750" indent="-285750">
                        <a:buFont typeface="Arial" pitchFamily="34" charset="0"/>
                        <a:buChar char="•"/>
                      </a:pPr>
                      <a:r>
                        <a:rPr lang="en-US" sz="2000" baseline="0" dirty="0" smtClean="0"/>
                        <a:t>“A drink will help me relax”</a:t>
                      </a:r>
                    </a:p>
                  </a:txBody>
                  <a:tcPr/>
                </a:tc>
                <a:tc>
                  <a:txBody>
                    <a:bodyPr/>
                    <a:lstStyle/>
                    <a:p>
                      <a:pPr marL="285750" indent="-285750">
                        <a:buFont typeface="Arial" pitchFamily="34" charset="0"/>
                        <a:buChar char="•"/>
                      </a:pPr>
                      <a:r>
                        <a:rPr lang="en-US" sz="2000" dirty="0" smtClean="0"/>
                        <a:t>The problems</a:t>
                      </a:r>
                      <a:r>
                        <a:rPr lang="en-US" sz="2000" baseline="0" dirty="0" smtClean="0"/>
                        <a:t> will still be there when the effects of alcohol wear off</a:t>
                      </a:r>
                    </a:p>
                    <a:p>
                      <a:pPr marL="285750" indent="-285750">
                        <a:buFont typeface="Arial" pitchFamily="34" charset="0"/>
                        <a:buChar char="•"/>
                      </a:pPr>
                      <a:r>
                        <a:rPr lang="en-US" sz="2000" baseline="0" dirty="0" smtClean="0"/>
                        <a:t>You won’t look mature getting in trouble for underage drinking</a:t>
                      </a:r>
                    </a:p>
                    <a:p>
                      <a:pPr marL="285750" indent="-285750">
                        <a:buFont typeface="Arial" pitchFamily="34" charset="0"/>
                        <a:buChar char="•"/>
                      </a:pPr>
                      <a:r>
                        <a:rPr lang="en-US" sz="2000" baseline="0" dirty="0" smtClean="0"/>
                        <a:t>Movies don’t always show the risks associated with drinking alcohol</a:t>
                      </a:r>
                    </a:p>
                    <a:p>
                      <a:pPr marL="285750" indent="-285750">
                        <a:buFont typeface="Arial" pitchFamily="34" charset="0"/>
                        <a:buChar char="•"/>
                      </a:pPr>
                      <a:r>
                        <a:rPr lang="en-US" sz="2000" baseline="0" dirty="0" smtClean="0"/>
                        <a:t>Real friends won’t pressure you to do something illegal</a:t>
                      </a:r>
                    </a:p>
                    <a:p>
                      <a:pPr marL="285750" indent="-285750">
                        <a:buFont typeface="Arial" pitchFamily="34" charset="0"/>
                        <a:buChar char="•"/>
                      </a:pPr>
                      <a:r>
                        <a:rPr lang="en-US" sz="2000" baseline="0" dirty="0" smtClean="0"/>
                        <a:t>Alcohol interferes with sleep and performance in school or other activities, creating stress</a:t>
                      </a:r>
                      <a:endParaRPr lang="en-US" sz="2000" dirty="0"/>
                    </a:p>
                  </a:txBody>
                  <a:tcPr/>
                </a:tc>
              </a:tr>
            </a:tbl>
          </a:graphicData>
        </a:graphic>
      </p:graphicFrame>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457200" y="28575"/>
            <a:ext cx="8229600" cy="1143000"/>
          </a:xfrm>
        </p:spPr>
        <p:txBody>
          <a:bodyPr/>
          <a:lstStyle/>
          <a:p>
            <a:pPr eaLnBrk="1" hangingPunct="1"/>
            <a:r>
              <a:rPr lang="en-US" smtClean="0">
                <a:latin typeface="Gungsuh"/>
                <a:ea typeface="Gungsuh"/>
                <a:cs typeface="Gungsuh"/>
              </a:rPr>
              <a:t>Reasons Not to Drink</a:t>
            </a:r>
          </a:p>
        </p:txBody>
      </p:sp>
      <p:sp>
        <p:nvSpPr>
          <p:cNvPr id="21506" name="Content Placeholder 2"/>
          <p:cNvSpPr>
            <a:spLocks noGrp="1"/>
          </p:cNvSpPr>
          <p:nvPr>
            <p:ph idx="1"/>
          </p:nvPr>
        </p:nvSpPr>
        <p:spPr>
          <a:xfrm>
            <a:off x="152400" y="990600"/>
            <a:ext cx="8839200" cy="5562600"/>
          </a:xfrm>
        </p:spPr>
        <p:txBody>
          <a:bodyPr/>
          <a:lstStyle/>
          <a:p>
            <a:pPr eaLnBrk="1" hangingPunct="1"/>
            <a:r>
              <a:rPr lang="en-US" smtClean="0"/>
              <a:t>Some teens may believe that drinking alcohol will help them fit in with their peers</a:t>
            </a:r>
          </a:p>
          <a:p>
            <a:pPr eaLnBrk="1" hangingPunct="1"/>
            <a:r>
              <a:rPr lang="en-US" smtClean="0"/>
              <a:t>In reality, most teens are not drinking alcohol.</a:t>
            </a:r>
          </a:p>
          <a:p>
            <a:pPr eaLnBrk="1" hangingPunct="1"/>
            <a:r>
              <a:rPr lang="en-US" smtClean="0"/>
              <a:t>Many realize the negative effects alcohol can have on their health and are saying no to alcohol use</a:t>
            </a:r>
          </a:p>
          <a:p>
            <a:pPr eaLnBrk="1" hangingPunct="1"/>
            <a:r>
              <a:rPr lang="en-US" smtClean="0"/>
              <a:t>You risk your health when you drink</a:t>
            </a:r>
          </a:p>
          <a:p>
            <a:pPr eaLnBrk="1" hangingPunct="1"/>
            <a:r>
              <a:rPr lang="en-US" smtClean="0"/>
              <a:t>Using alcohol is against the law for teens</a:t>
            </a:r>
          </a:p>
          <a:p>
            <a:pPr eaLnBrk="1" hangingPunct="1"/>
            <a:r>
              <a:rPr lang="en-US" smtClean="0"/>
              <a:t>You want to make decisions that will help you become a strong person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16087</TotalTime>
  <Words>3123</Words>
  <Application>Microsoft Office PowerPoint</Application>
  <PresentationFormat>On-screen Show (4:3)</PresentationFormat>
  <Paragraphs>346</Paragraphs>
  <Slides>56</Slides>
  <Notes>0</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Office Theme</vt:lpstr>
      <vt:lpstr>ALCOHOL</vt:lpstr>
      <vt:lpstr>What is Alcohol?</vt:lpstr>
      <vt:lpstr>What alcohol does to the brain and central nervous system</vt:lpstr>
      <vt:lpstr>Alcohol Use and Teens</vt:lpstr>
      <vt:lpstr>Alcohol Facts</vt:lpstr>
      <vt:lpstr>Story Activity…</vt:lpstr>
      <vt:lpstr>Why Some Teens Drink Alcohol</vt:lpstr>
      <vt:lpstr>Why Some Teens Drink Alcohol</vt:lpstr>
      <vt:lpstr>Reasons Not to Drink</vt:lpstr>
      <vt:lpstr>Alternatives to Drinking Alcohol</vt:lpstr>
      <vt:lpstr>Question</vt:lpstr>
      <vt:lpstr>Short-Term Effects Of Alcohol Use</vt:lpstr>
      <vt:lpstr>Alcohol and the Body</vt:lpstr>
      <vt:lpstr>Intoxication</vt:lpstr>
      <vt:lpstr>Blood Alcohol Content</vt:lpstr>
      <vt:lpstr>Alcohol’s Journey Through the Body</vt:lpstr>
      <vt:lpstr>How Alcohol Affects the Individual</vt:lpstr>
      <vt:lpstr>Alcohol Content of Different Drinks</vt:lpstr>
      <vt:lpstr>Alcohol Use and Violence</vt:lpstr>
      <vt:lpstr>PowerPoint Presentation</vt:lpstr>
      <vt:lpstr>Alcohol and Nutrition</vt:lpstr>
      <vt:lpstr>Question</vt:lpstr>
      <vt:lpstr>Long-Term Effects  of Alcohol Use</vt:lpstr>
      <vt:lpstr>Physical Effects of Alcohol Use</vt:lpstr>
      <vt:lpstr>Alcohol and the Mouth</vt:lpstr>
      <vt:lpstr>Alcohol and the Stomach</vt:lpstr>
      <vt:lpstr>Alcohol and the Liver</vt:lpstr>
      <vt:lpstr>Alcohol and the Brain</vt:lpstr>
      <vt:lpstr>Question  Even simple acts can be difficult when intoxicated. How might intoxication affect a person’s daily activities?</vt:lpstr>
      <vt:lpstr>Alcohol and the Heart</vt:lpstr>
      <vt:lpstr>Driving While Intoxicated (DWI)</vt:lpstr>
      <vt:lpstr>Question</vt:lpstr>
      <vt:lpstr>Binge Drinking</vt:lpstr>
      <vt:lpstr>Alcohol Use and Teen Pregnancy</vt:lpstr>
      <vt:lpstr>Fetal Alcohol Syndrome</vt:lpstr>
      <vt:lpstr>Question</vt:lpstr>
      <vt:lpstr>Alcoholism and Alcohol Abuse</vt:lpstr>
      <vt:lpstr>Alcohol’s Addictive Power</vt:lpstr>
      <vt:lpstr>The Disease of Alcoholism</vt:lpstr>
      <vt:lpstr>5 Major Symptoms of Alcoholism</vt:lpstr>
      <vt:lpstr>Common Signs of Alcoholism</vt:lpstr>
      <vt:lpstr>Question</vt:lpstr>
      <vt:lpstr>Costs to the Family</vt:lpstr>
      <vt:lpstr>Question</vt:lpstr>
      <vt:lpstr>Costs to Society</vt:lpstr>
      <vt:lpstr>Alcohol Abuse</vt:lpstr>
      <vt:lpstr>Question</vt:lpstr>
      <vt:lpstr>Getting Help for Alcohol Abuse</vt:lpstr>
      <vt:lpstr>Help for People with Alcohol Problems</vt:lpstr>
      <vt:lpstr>Starting Down the Road to Recovery</vt:lpstr>
      <vt:lpstr>Question</vt:lpstr>
      <vt:lpstr>Steps Along the Road</vt:lpstr>
      <vt:lpstr>Help for the Family</vt:lpstr>
      <vt:lpstr>Ways to Stay Alcohol Free</vt:lpstr>
      <vt:lpstr>Question</vt:lpstr>
      <vt:lpstr>Peer Pressure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ALCOHOL</dc:title>
  <dc:creator>Orsi</dc:creator>
  <cp:lastModifiedBy>nferlise</cp:lastModifiedBy>
  <cp:revision>35</cp:revision>
  <dcterms:created xsi:type="dcterms:W3CDTF">2012-01-04T17:02:44Z</dcterms:created>
  <dcterms:modified xsi:type="dcterms:W3CDTF">2015-04-21T18:35:33Z</dcterms:modified>
</cp:coreProperties>
</file>